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12192000"/>
  <p:notesSz cx="6858000" cy="9144000"/>
  <p:embeddedFontLst>
    <p:embeddedFont>
      <p:font typeface="Inter SemiBold"/>
      <p:regular r:id="rId62"/>
      <p:bold r:id="rId63"/>
    </p:embeddedFont>
    <p:embeddedFont>
      <p:font typeface="Inter"/>
      <p:regular r:id="rId64"/>
      <p:bold r:id="rId65"/>
    </p:embeddedFont>
    <p:embeddedFont>
      <p:font typeface="Rubik"/>
      <p:regular r:id="rId66"/>
      <p:bold r:id="rId67"/>
      <p:italic r:id="rId68"/>
      <p:boldItalic r:id="rId69"/>
    </p:embeddedFont>
    <p:embeddedFont>
      <p:font typeface="IBM Plex Mono"/>
      <p:regular r:id="rId70"/>
      <p:bold r:id="rId71"/>
      <p:italic r:id="rId72"/>
      <p:boldItalic r:id="rId73"/>
    </p:embeddedFont>
    <p:embeddedFont>
      <p:font typeface="Inter Medium"/>
      <p:regular r:id="rId74"/>
      <p:bold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6" roundtripDataSignature="AMtx7miyms7+FBCKwBHtGdxteQSi9FJ1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DB3374-2EF2-4BC2-852B-15C5688D7688}">
  <a:tblStyle styleId="{AFDB3374-2EF2-4BC2-852B-15C5688D768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D967D4D-D996-481B-B1EE-4FAEF75E32ED}"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D69EFD5-3411-4178-B47E-DB8EAF53DACB}" styleName="Table_2">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IBMPlexMono-boldItalic.fntdata"/><Relationship Id="rId72" Type="http://schemas.openxmlformats.org/officeDocument/2006/relationships/font" Target="fonts/IBMPlexMono-italic.fntdata"/><Relationship Id="rId31" Type="http://schemas.openxmlformats.org/officeDocument/2006/relationships/slide" Target="slides/slide26.xml"/><Relationship Id="rId75" Type="http://schemas.openxmlformats.org/officeDocument/2006/relationships/font" Target="fonts/InterMedium-bold.fntdata"/><Relationship Id="rId30" Type="http://schemas.openxmlformats.org/officeDocument/2006/relationships/slide" Target="slides/slide25.xml"/><Relationship Id="rId74" Type="http://schemas.openxmlformats.org/officeDocument/2006/relationships/font" Target="fonts/InterMedium-regular.fntdata"/><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IBMPlexMono-bold.fntdata"/><Relationship Id="rId70" Type="http://schemas.openxmlformats.org/officeDocument/2006/relationships/font" Target="fonts/IBMPlexMono-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InterSemiBold-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Inter-regular.fntdata"/><Relationship Id="rId63" Type="http://schemas.openxmlformats.org/officeDocument/2006/relationships/font" Target="fonts/InterSemiBold-bold.fntdata"/><Relationship Id="rId22" Type="http://schemas.openxmlformats.org/officeDocument/2006/relationships/slide" Target="slides/slide17.xml"/><Relationship Id="rId66" Type="http://schemas.openxmlformats.org/officeDocument/2006/relationships/font" Target="fonts/Rubik-regular.fntdata"/><Relationship Id="rId21" Type="http://schemas.openxmlformats.org/officeDocument/2006/relationships/slide" Target="slides/slide16.xml"/><Relationship Id="rId65" Type="http://schemas.openxmlformats.org/officeDocument/2006/relationships/font" Target="fonts/Inter-bold.fntdata"/><Relationship Id="rId24" Type="http://schemas.openxmlformats.org/officeDocument/2006/relationships/slide" Target="slides/slide19.xml"/><Relationship Id="rId68" Type="http://schemas.openxmlformats.org/officeDocument/2006/relationships/font" Target="fonts/Rubik-italic.fntdata"/><Relationship Id="rId23" Type="http://schemas.openxmlformats.org/officeDocument/2006/relationships/slide" Target="slides/slide18.xml"/><Relationship Id="rId67" Type="http://schemas.openxmlformats.org/officeDocument/2006/relationships/font" Target="fonts/Rubik-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ubik-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5eb36c3c40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5eb36c3c40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g25eb36c3c40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72578136f9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72578136f9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6" name="Google Shape;286;g272578136f9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2578136f9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272578136f9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g272578136f9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2578136f9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72578136f9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g272578136f9_0_1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72578136f9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72578136f9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g272578136f9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2578136f9_0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72578136f9_0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g272578136f9_0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2578136f9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72578136f9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g272578136f9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72578136f9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72578136f9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g272578136f9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72578136f9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72578136f9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g272578136f9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72578136f9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72578136f9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g272578136f9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72578136f9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72578136f9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g272578136f9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72578136f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72578136f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sz="1400">
                <a:latin typeface="Arial"/>
                <a:ea typeface="Arial"/>
                <a:cs typeface="Arial"/>
                <a:sym typeface="Arial"/>
              </a:rPr>
              <a:t>Target audience perlu ditentukan. Siapa aktor yang terlibat dalam NUPTK</a:t>
            </a:r>
            <a:endParaRPr b="1" sz="1000">
              <a:latin typeface="Arial"/>
              <a:ea typeface="Arial"/>
              <a:cs typeface="Arial"/>
              <a:sym typeface="Arial"/>
            </a:endParaRPr>
          </a:p>
        </p:txBody>
      </p:sp>
      <p:sp>
        <p:nvSpPr>
          <p:cNvPr id="160" name="Google Shape;160;g272578136f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72578136f9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72578136f9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272578136f9_0_2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72578136f9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72578136f9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g272578136f9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72578136f9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272578136f9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Perlu flow validasi - di dalam materi terpisah</a:t>
            </a:r>
            <a:endParaRPr/>
          </a:p>
          <a:p>
            <a:pPr indent="0" lvl="0" marL="0" rtl="0" algn="l">
              <a:lnSpc>
                <a:spcPct val="100000"/>
              </a:lnSpc>
              <a:spcBef>
                <a:spcPts val="0"/>
              </a:spcBef>
              <a:spcAft>
                <a:spcPts val="0"/>
              </a:spcAft>
              <a:buSzPts val="1400"/>
              <a:buNone/>
            </a:pPr>
            <a:r>
              <a:rPr lang="en-GB"/>
              <a:t>C1 mengajukan</a:t>
            </a:r>
            <a:endParaRPr/>
          </a:p>
          <a:p>
            <a:pPr indent="0" lvl="0" marL="0" rtl="0" algn="l">
              <a:lnSpc>
                <a:spcPct val="100000"/>
              </a:lnSpc>
              <a:spcBef>
                <a:spcPts val="0"/>
              </a:spcBef>
              <a:spcAft>
                <a:spcPts val="0"/>
              </a:spcAft>
              <a:buSzPts val="1400"/>
              <a:buNone/>
            </a:pPr>
            <a:r>
              <a:rPr lang="en-GB"/>
              <a:t>C2 validasi</a:t>
            </a:r>
            <a:endParaRPr/>
          </a:p>
        </p:txBody>
      </p:sp>
      <p:sp>
        <p:nvSpPr>
          <p:cNvPr id="422" name="Google Shape;422;g272578136f9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72578136f9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272578136f9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272578136f9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72578136f9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72578136f9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g272578136f9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72578136f9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72578136f9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g272578136f9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72578136f9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72578136f9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0" name="Google Shape;480;g272578136f9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72578136f9_0_5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72578136f9_0_5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6" name="Google Shape;496;g272578136f9_0_5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72578136f9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72578136f9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Perlu flow validasi - di dalam materi terpisah</a:t>
            </a:r>
            <a:endParaRPr/>
          </a:p>
          <a:p>
            <a:pPr indent="0" lvl="0" marL="0" rtl="0" algn="l">
              <a:lnSpc>
                <a:spcPct val="100000"/>
              </a:lnSpc>
              <a:spcBef>
                <a:spcPts val="0"/>
              </a:spcBef>
              <a:spcAft>
                <a:spcPts val="0"/>
              </a:spcAft>
              <a:buSzPts val="1400"/>
              <a:buNone/>
            </a:pPr>
            <a:r>
              <a:rPr lang="en-GB"/>
              <a:t>C1 mengajukan</a:t>
            </a:r>
            <a:endParaRPr/>
          </a:p>
          <a:p>
            <a:pPr indent="0" lvl="0" marL="0" rtl="0" algn="l">
              <a:lnSpc>
                <a:spcPct val="100000"/>
              </a:lnSpc>
              <a:spcBef>
                <a:spcPts val="0"/>
              </a:spcBef>
              <a:spcAft>
                <a:spcPts val="0"/>
              </a:spcAft>
              <a:buSzPts val="1400"/>
              <a:buNone/>
            </a:pPr>
            <a:r>
              <a:rPr lang="en-GB"/>
              <a:t>C2 validasi</a:t>
            </a:r>
            <a:endParaRPr/>
          </a:p>
        </p:txBody>
      </p:sp>
      <p:sp>
        <p:nvSpPr>
          <p:cNvPr id="507" name="Google Shape;507;g272578136f9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72578136f9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72578136f9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g272578136f9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72578136f9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72578136f9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272578136f9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72578136f9_0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272578136f9_0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2" name="Google Shape;532;g272578136f9_0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e0998a4dd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e0998a4dd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g2e0998a4dd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2578136f9_0_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g272578136f9_0_6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g272578136f9_0_6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72578136f9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72578136f9_0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8" name="Google Shape;588;g272578136f9_0_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72578136f9_0_6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g272578136f9_0_6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g272578136f9_0_6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72578136f9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272578136f9_0_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g272578136f9_0_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72578136f9_0_7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272578136f9_0_7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7" name="Google Shape;647;g272578136f9_0_7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72578136f9_0_7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272578136f9_0_7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GB" sz="1500">
                <a:latin typeface="Inter"/>
                <a:ea typeface="Inter"/>
                <a:cs typeface="Inter"/>
                <a:sym typeface="Inter"/>
              </a:rPr>
              <a:t>Dosen harus melakukan pemutakhiran dan pemadanan data, agar NUPTK akan mulai diterbitkan dengan status berikut:</a:t>
            </a:r>
            <a:endParaRPr sz="1500">
              <a:latin typeface="Inter"/>
              <a:ea typeface="Inter"/>
              <a:cs typeface="Inter"/>
              <a:sym typeface="Inter"/>
            </a:endParaRPr>
          </a:p>
          <a:p>
            <a:pPr indent="0" lvl="0" marL="0" rtl="0" algn="l">
              <a:lnSpc>
                <a:spcPct val="100000"/>
              </a:lnSpc>
              <a:spcBef>
                <a:spcPts val="0"/>
              </a:spcBef>
              <a:spcAft>
                <a:spcPts val="0"/>
              </a:spcAft>
              <a:buSzPts val="1400"/>
              <a:buNone/>
            </a:pPr>
            <a:r>
              <a:t/>
            </a:r>
            <a:endParaRPr/>
          </a:p>
        </p:txBody>
      </p:sp>
      <p:sp>
        <p:nvSpPr>
          <p:cNvPr id="666" name="Google Shape;666;g272578136f9_0_7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72578136f9_0_7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72578136f9_0_7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1" name="Google Shape;681;g272578136f9_0_7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72578136f9_0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272578136f9_0_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Perlu flow validasi - di dalam materi terpisah</a:t>
            </a:r>
            <a:endParaRPr/>
          </a:p>
          <a:p>
            <a:pPr indent="0" lvl="0" marL="0" rtl="0" algn="l">
              <a:lnSpc>
                <a:spcPct val="100000"/>
              </a:lnSpc>
              <a:spcBef>
                <a:spcPts val="0"/>
              </a:spcBef>
              <a:spcAft>
                <a:spcPts val="0"/>
              </a:spcAft>
              <a:buSzPts val="1400"/>
              <a:buNone/>
            </a:pPr>
            <a:r>
              <a:rPr lang="en-GB"/>
              <a:t>C1 mengajukan</a:t>
            </a:r>
            <a:endParaRPr/>
          </a:p>
          <a:p>
            <a:pPr indent="0" lvl="0" marL="0" rtl="0" algn="l">
              <a:lnSpc>
                <a:spcPct val="100000"/>
              </a:lnSpc>
              <a:spcBef>
                <a:spcPts val="0"/>
              </a:spcBef>
              <a:spcAft>
                <a:spcPts val="0"/>
              </a:spcAft>
              <a:buSzPts val="1400"/>
              <a:buNone/>
            </a:pPr>
            <a:r>
              <a:rPr lang="en-GB"/>
              <a:t>C2 validasi</a:t>
            </a:r>
            <a:endParaRPr/>
          </a:p>
        </p:txBody>
      </p:sp>
      <p:sp>
        <p:nvSpPr>
          <p:cNvPr id="695" name="Google Shape;695;g272578136f9_0_7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72578136f9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72578136f9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272578136f9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72578136f9_0_1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g272578136f9_0_1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3" name="Google Shape;703;g272578136f9_0_1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72578136f9_0_1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72578136f9_0_1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g272578136f9_0_1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72578136f9_0_1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272578136f9_0_1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6" name="Google Shape;776;g272578136f9_0_1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272578136f9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272578136f9_0_7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g272578136f9_0_7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72578136f9_0_7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272578136f9_0_7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6" name="Google Shape;836;g272578136f9_0_7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272578136f9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272578136f9_0_8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g272578136f9_0_8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72578136f9_0_8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272578136f9_0_8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g272578136f9_0_8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72578136f9_0_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272578136f9_0_8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8" name="Google Shape;878;g272578136f9_0_8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72578136f9_0_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272578136f9_0_8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4" name="Google Shape;894;g272578136f9_0_8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72578136f9_0_8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272578136f9_0_8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8" name="Google Shape;908;g272578136f9_0_8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72578136f9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72578136f9_0_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72578136f9_0_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g272578136f9_0_8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g272578136f9_0_8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72578136f9_0_8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g272578136f9_0_8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4" name="Google Shape;934;g272578136f9_0_8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72578136f9_0_8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7" name="Google Shape;947;g272578136f9_0_8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8" name="Google Shape;948;g272578136f9_0_8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72578136f9_0_9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5" name="Google Shape;965;g272578136f9_0_9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6" name="Google Shape;966;g272578136f9_0_9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72578136f9_0_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272578136f9_0_9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8" name="Google Shape;978;g272578136f9_0_9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72578136f9_0_9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g272578136f9_0_9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4" name="Google Shape;994;g272578136f9_0_9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72578136f9_0_9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g272578136f9_0_9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3" name="Google Shape;1013;g272578136f9_0_9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72578136f9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72578136f9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272578136f9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72578136f9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72578136f9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272578136f9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72578136f9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272578136f9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272578136f9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72578136f9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72578136f9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272578136f9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87"/>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1pPr>
            <a:lvl2pPr indent="0" lvl="1"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2pPr>
            <a:lvl3pPr indent="0" lvl="2"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3pPr>
            <a:lvl4pPr indent="0" lvl="3"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4pPr>
            <a:lvl5pPr indent="0" lvl="4"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5pPr>
            <a:lvl6pPr indent="0" lvl="5"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6pPr>
            <a:lvl7pPr indent="0" lvl="6"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7pPr>
            <a:lvl8pPr indent="0" lvl="7"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8pPr>
            <a:lvl9pPr indent="0" lvl="8" marL="0" marR="0" algn="r">
              <a:lnSpc>
                <a:spcPct val="100000"/>
              </a:lnSpc>
              <a:spcBef>
                <a:spcPts val="0"/>
              </a:spcBef>
              <a:spcAft>
                <a:spcPts val="0"/>
              </a:spcAft>
              <a:buClr>
                <a:srgbClr val="000000"/>
              </a:buClr>
              <a:buSzPts val="1100"/>
              <a:buFont typeface="Arial"/>
              <a:buNone/>
              <a:defRPr b="0" i="0" sz="1100" u="none" cap="none" strike="noStrike">
                <a:solidFill>
                  <a:schemeClr val="lt1"/>
                </a:solidFill>
                <a:latin typeface="Inter Medium"/>
                <a:ea typeface="Inter Medium"/>
                <a:cs typeface="Inter Medium"/>
                <a:sym typeface="Inter Medium"/>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2/3:1/3 Split)">
  <p:cSld name="2 columns 2/3 split">
    <p:spTree>
      <p:nvGrpSpPr>
        <p:cNvPr id="65" name="Shape 65"/>
        <p:cNvGrpSpPr/>
        <p:nvPr/>
      </p:nvGrpSpPr>
      <p:grpSpPr>
        <a:xfrm>
          <a:off x="0" y="0"/>
          <a:ext cx="0" cy="0"/>
          <a:chOff x="0" y="0"/>
          <a:chExt cx="0" cy="0"/>
        </a:xfrm>
      </p:grpSpPr>
      <p:sp>
        <p:nvSpPr>
          <p:cNvPr id="66" name="Google Shape;66;p75"/>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5"/>
          <p:cNvSpPr txBox="1"/>
          <p:nvPr>
            <p:ph idx="1" type="subTitle"/>
          </p:nvPr>
        </p:nvSpPr>
        <p:spPr>
          <a:xfrm>
            <a:off x="581631" y="1399025"/>
            <a:ext cx="71592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68" name="Google Shape;68;p75"/>
          <p:cNvSpPr txBox="1"/>
          <p:nvPr>
            <p:ph idx="2" type="body"/>
          </p:nvPr>
        </p:nvSpPr>
        <p:spPr>
          <a:xfrm>
            <a:off x="581015" y="1879600"/>
            <a:ext cx="71592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69" name="Google Shape;69;p75"/>
          <p:cNvSpPr txBox="1"/>
          <p:nvPr>
            <p:ph idx="3" type="subTitle"/>
          </p:nvPr>
        </p:nvSpPr>
        <p:spPr>
          <a:xfrm>
            <a:off x="8325133" y="13990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70" name="Google Shape;70;p75"/>
          <p:cNvSpPr txBox="1"/>
          <p:nvPr>
            <p:ph idx="4" type="body"/>
          </p:nvPr>
        </p:nvSpPr>
        <p:spPr>
          <a:xfrm>
            <a:off x="8324850" y="1879600"/>
            <a:ext cx="32898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71" name="Google Shape;71;p7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4875">
          <p15:clr>
            <a:srgbClr val="FBAE40"/>
          </p15:clr>
        </p15:guide>
        <p15:guide id="3" pos="5244">
          <p15:clr>
            <a:srgbClr val="FBAE40"/>
          </p15:clr>
        </p15:guide>
        <p15:guide id="4" orient="horz" pos="1184">
          <p15:clr>
            <a:srgbClr val="FBAE40"/>
          </p15:clr>
        </p15:guide>
        <p15:guide id="5" pos="48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78"/>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showMasterSp="0">
  <p:cSld name="Title Slide">
    <p:spTree>
      <p:nvGrpSpPr>
        <p:cNvPr id="75" name="Shape 75"/>
        <p:cNvGrpSpPr/>
        <p:nvPr/>
      </p:nvGrpSpPr>
      <p:grpSpPr>
        <a:xfrm>
          <a:off x="0" y="0"/>
          <a:ext cx="0" cy="0"/>
          <a:chOff x="0" y="0"/>
          <a:chExt cx="0" cy="0"/>
        </a:xfrm>
      </p:grpSpPr>
      <p:sp>
        <p:nvSpPr>
          <p:cNvPr id="76" name="Google Shape;76;p69"/>
          <p:cNvSpPr txBox="1"/>
          <p:nvPr/>
        </p:nvSpPr>
        <p:spPr>
          <a:xfrm>
            <a:off x="580572" y="6510906"/>
            <a:ext cx="0" cy="195600"/>
          </a:xfrm>
          <a:prstGeom prst="rect">
            <a:avLst/>
          </a:prstGeom>
          <a:noFill/>
          <a:ln>
            <a:noFill/>
          </a:ln>
        </p:spPr>
        <p:txBody>
          <a:bodyPr anchorCtr="0" anchor="b" bIns="0" lIns="0" spcFirstLastPara="1" rIns="0" wrap="square" tIns="0">
            <a:spAutoFit/>
          </a:bodyPr>
          <a:lstStyle/>
          <a:p>
            <a:pPr indent="0" lvl="0" marL="0" marR="0" rtl="0" algn="l">
              <a:lnSpc>
                <a:spcPct val="100000"/>
              </a:lnSpc>
              <a:spcBef>
                <a:spcPts val="0"/>
              </a:spcBef>
              <a:spcAft>
                <a:spcPts val="0"/>
              </a:spcAft>
              <a:buClr>
                <a:srgbClr val="000000"/>
              </a:buClr>
              <a:buSzPts val="1270"/>
              <a:buFont typeface="Arial"/>
              <a:buNone/>
            </a:pPr>
            <a:r>
              <a:t/>
            </a:r>
            <a:endParaRPr b="1" i="0" sz="1270" u="none" cap="none" strike="noStrike">
              <a:solidFill>
                <a:schemeClr val="dk1"/>
              </a:solidFill>
              <a:latin typeface="Calibri"/>
              <a:ea typeface="Calibri"/>
              <a:cs typeface="Calibri"/>
              <a:sym typeface="Calibri"/>
            </a:endParaRPr>
          </a:p>
        </p:txBody>
      </p:sp>
      <p:pic>
        <p:nvPicPr>
          <p:cNvPr id="77" name="Google Shape;77;p69"/>
          <p:cNvPicPr preferRelativeResize="0"/>
          <p:nvPr/>
        </p:nvPicPr>
        <p:blipFill rotWithShape="1">
          <a:blip r:embed="rId2">
            <a:alphaModFix/>
          </a:blip>
          <a:srcRect b="7806" l="0" r="0" t="7798"/>
          <a:stretch/>
        </p:blipFill>
        <p:spPr>
          <a:xfrm>
            <a:off x="0" y="0"/>
            <a:ext cx="12192000" cy="6857999"/>
          </a:xfrm>
          <a:prstGeom prst="rect">
            <a:avLst/>
          </a:prstGeom>
          <a:noFill/>
          <a:ln>
            <a:noFill/>
          </a:ln>
        </p:spPr>
      </p:pic>
      <p:pic>
        <p:nvPicPr>
          <p:cNvPr id="78" name="Google Shape;78;p69"/>
          <p:cNvPicPr preferRelativeResize="0"/>
          <p:nvPr/>
        </p:nvPicPr>
        <p:blipFill rotWithShape="1">
          <a:blip r:embed="rId3">
            <a:alphaModFix/>
          </a:blip>
          <a:srcRect b="4688" l="924" r="70535" t="0"/>
          <a:stretch/>
        </p:blipFill>
        <p:spPr>
          <a:xfrm>
            <a:off x="228600" y="228600"/>
            <a:ext cx="351974" cy="347700"/>
          </a:xfrm>
          <a:prstGeom prst="rect">
            <a:avLst/>
          </a:prstGeom>
          <a:noFill/>
          <a:ln>
            <a:noFill/>
          </a:ln>
        </p:spPr>
      </p:pic>
      <p:sp>
        <p:nvSpPr>
          <p:cNvPr id="79" name="Google Shape;79;p69"/>
          <p:cNvSpPr txBox="1"/>
          <p:nvPr/>
        </p:nvSpPr>
        <p:spPr>
          <a:xfrm>
            <a:off x="761500" y="332050"/>
            <a:ext cx="3984000" cy="205800"/>
          </a:xfrm>
          <a:prstGeom prst="rect">
            <a:avLst/>
          </a:prstGeom>
          <a:noFill/>
          <a:ln>
            <a:noFill/>
          </a:ln>
        </p:spPr>
        <p:txBody>
          <a:bodyPr anchorCtr="0" anchor="ctr" bIns="0" lIns="0" spcFirstLastPara="1" rIns="91425" wrap="square" tIns="0">
            <a:noAutofit/>
          </a:bodyPr>
          <a:lstStyle/>
          <a:p>
            <a:pPr indent="0" lvl="0" marL="0" marR="0" rtl="0" algn="l">
              <a:lnSpc>
                <a:spcPct val="117857"/>
              </a:lnSpc>
              <a:spcBef>
                <a:spcPts val="0"/>
              </a:spcBef>
              <a:spcAft>
                <a:spcPts val="0"/>
              </a:spcAft>
              <a:buClr>
                <a:srgbClr val="000000"/>
              </a:buClr>
              <a:buSzPts val="1000"/>
              <a:buFont typeface="Arial"/>
              <a:buNone/>
            </a:pPr>
            <a:r>
              <a:rPr b="0" i="0" lang="en-GB" sz="1000" u="none" cap="none" strike="noStrike">
                <a:solidFill>
                  <a:srgbClr val="F6F9F1"/>
                </a:solidFill>
                <a:latin typeface="Inter"/>
                <a:ea typeface="Inter"/>
                <a:cs typeface="Inter"/>
                <a:sym typeface="Inter"/>
              </a:rPr>
              <a:t>Kementerian Pendidikan, Kebudayan, Riset, dan Teknologi</a:t>
            </a:r>
            <a:endParaRPr b="0" i="0" sz="1000" u="none" cap="none" strike="noStrike">
              <a:solidFill>
                <a:srgbClr val="F6F9F1"/>
              </a:solidFill>
              <a:latin typeface="Inter"/>
              <a:ea typeface="Inter"/>
              <a:cs typeface="Inter"/>
              <a:sym typeface="Inter"/>
            </a:endParaRPr>
          </a:p>
        </p:txBody>
      </p:sp>
      <p:sp>
        <p:nvSpPr>
          <p:cNvPr id="80" name="Google Shape;80;p6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 Cover" showMasterSp="0">
  <p:cSld name="BLANK_1">
    <p:spTree>
      <p:nvGrpSpPr>
        <p:cNvPr id="81" name="Shape 81"/>
        <p:cNvGrpSpPr/>
        <p:nvPr/>
      </p:nvGrpSpPr>
      <p:grpSpPr>
        <a:xfrm>
          <a:off x="0" y="0"/>
          <a:ext cx="0" cy="0"/>
          <a:chOff x="0" y="0"/>
          <a:chExt cx="0" cy="0"/>
        </a:xfrm>
      </p:grpSpPr>
      <p:pic>
        <p:nvPicPr>
          <p:cNvPr id="82" name="Google Shape;82;p79"/>
          <p:cNvPicPr preferRelativeResize="0"/>
          <p:nvPr/>
        </p:nvPicPr>
        <p:blipFill rotWithShape="1">
          <a:blip r:embed="rId2">
            <a:alphaModFix/>
          </a:blip>
          <a:srcRect b="0" l="0" r="0" t="15832"/>
          <a:stretch/>
        </p:blipFill>
        <p:spPr>
          <a:xfrm>
            <a:off x="-33150" y="0"/>
            <a:ext cx="12225152" cy="6857999"/>
          </a:xfrm>
          <a:prstGeom prst="rect">
            <a:avLst/>
          </a:prstGeom>
          <a:noFill/>
          <a:ln>
            <a:noFill/>
          </a:ln>
        </p:spPr>
      </p:pic>
      <p:sp>
        <p:nvSpPr>
          <p:cNvPr id="83" name="Google Shape;83;p79"/>
          <p:cNvSpPr txBox="1"/>
          <p:nvPr/>
        </p:nvSpPr>
        <p:spPr>
          <a:xfrm>
            <a:off x="11273956" y="6218575"/>
            <a:ext cx="625200" cy="3927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70"/>
              <a:buFont typeface="Calibri"/>
              <a:buNone/>
            </a:pPr>
            <a:r>
              <a:rPr b="0" i="0" lang="en-GB" sz="800" u="none" cap="none" strike="noStrike">
                <a:solidFill>
                  <a:srgbClr val="FFFFFF"/>
                </a:solidFill>
                <a:latin typeface="Inter"/>
                <a:ea typeface="Inter"/>
                <a:cs typeface="Inter"/>
                <a:sym typeface="Inter"/>
              </a:rPr>
              <a:t> Slide </a:t>
            </a:r>
            <a:fld id="{00000000-1234-1234-1234-123412341234}" type="slidenum">
              <a:rPr b="0" i="0" lang="en-GB" sz="800" u="none" cap="none" strike="noStrike">
                <a:solidFill>
                  <a:srgbClr val="FFFFFF"/>
                </a:solidFill>
                <a:latin typeface="Inter"/>
                <a:ea typeface="Inter"/>
                <a:cs typeface="Inter"/>
                <a:sym typeface="Inter"/>
              </a:rPr>
              <a:t>‹#›</a:t>
            </a:fld>
            <a:endParaRPr b="0" i="0" sz="800" u="none" cap="none" strike="noStrike">
              <a:solidFill>
                <a:srgbClr val="FFFFFF"/>
              </a:solidFill>
              <a:latin typeface="Inter"/>
              <a:ea typeface="Inter"/>
              <a:cs typeface="Inter"/>
              <a:sym typeface="Inter"/>
            </a:endParaRPr>
          </a:p>
        </p:txBody>
      </p:sp>
      <p:sp>
        <p:nvSpPr>
          <p:cNvPr id="84" name="Google Shape;84;p79"/>
          <p:cNvSpPr txBox="1"/>
          <p:nvPr/>
        </p:nvSpPr>
        <p:spPr>
          <a:xfrm>
            <a:off x="228600" y="6482667"/>
            <a:ext cx="70476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Inter SemiBold"/>
                <a:ea typeface="Inter SemiBold"/>
                <a:cs typeface="Inter SemiBold"/>
                <a:sym typeface="Inter SemiBold"/>
              </a:rPr>
              <a:t>Dokumen Rahasia I 2023 - Kemendikbudristek</a:t>
            </a:r>
            <a:r>
              <a:rPr b="0" i="0" lang="en-GB" sz="800" u="none" cap="none" strike="noStrike">
                <a:solidFill>
                  <a:srgbClr val="FFFFFF"/>
                </a:solidFill>
                <a:latin typeface="Inter"/>
                <a:ea typeface="Inter"/>
                <a:cs typeface="Inter"/>
                <a:sym typeface="Inter"/>
              </a:rPr>
              <a:t>. Informasi ini bersifat pribadi dan rahasia. Konten apa pun hanya milik Kemendikbudristek.</a:t>
            </a:r>
            <a:endParaRPr b="0" i="0" sz="800" u="none" cap="none" strike="noStrike">
              <a:solidFill>
                <a:srgbClr val="FFFFFF"/>
              </a:solidFill>
              <a:latin typeface="Inter"/>
              <a:ea typeface="Inter"/>
              <a:cs typeface="Inter"/>
              <a:sym typeface="Inter"/>
            </a:endParaRPr>
          </a:p>
        </p:txBody>
      </p:sp>
      <p:pic>
        <p:nvPicPr>
          <p:cNvPr id="85" name="Google Shape;85;p79"/>
          <p:cNvPicPr preferRelativeResize="0"/>
          <p:nvPr/>
        </p:nvPicPr>
        <p:blipFill rotWithShape="1">
          <a:blip r:embed="rId3">
            <a:alphaModFix/>
          </a:blip>
          <a:srcRect b="4688" l="924" r="70535" t="0"/>
          <a:stretch/>
        </p:blipFill>
        <p:spPr>
          <a:xfrm>
            <a:off x="228600" y="228600"/>
            <a:ext cx="351974" cy="347700"/>
          </a:xfrm>
          <a:prstGeom prst="rect">
            <a:avLst/>
          </a:prstGeom>
          <a:noFill/>
          <a:ln>
            <a:noFill/>
          </a:ln>
        </p:spPr>
      </p:pic>
      <p:sp>
        <p:nvSpPr>
          <p:cNvPr id="86" name="Google Shape;86;p79"/>
          <p:cNvSpPr txBox="1"/>
          <p:nvPr/>
        </p:nvSpPr>
        <p:spPr>
          <a:xfrm>
            <a:off x="761500" y="332050"/>
            <a:ext cx="3984000" cy="205800"/>
          </a:xfrm>
          <a:prstGeom prst="rect">
            <a:avLst/>
          </a:prstGeom>
          <a:noFill/>
          <a:ln>
            <a:noFill/>
          </a:ln>
        </p:spPr>
        <p:txBody>
          <a:bodyPr anchorCtr="0" anchor="ctr" bIns="0" lIns="0" spcFirstLastPara="1" rIns="91425" wrap="square" tIns="0">
            <a:noAutofit/>
          </a:bodyPr>
          <a:lstStyle/>
          <a:p>
            <a:pPr indent="0" lvl="0" marL="0" marR="0" rtl="0" algn="l">
              <a:lnSpc>
                <a:spcPct val="117857"/>
              </a:lnSpc>
              <a:spcBef>
                <a:spcPts val="0"/>
              </a:spcBef>
              <a:spcAft>
                <a:spcPts val="0"/>
              </a:spcAft>
              <a:buClr>
                <a:srgbClr val="000000"/>
              </a:buClr>
              <a:buSzPts val="1000"/>
              <a:buFont typeface="Arial"/>
              <a:buNone/>
            </a:pPr>
            <a:r>
              <a:rPr b="0" i="0" lang="en-GB" sz="1000" u="none" cap="none" strike="noStrike">
                <a:solidFill>
                  <a:srgbClr val="F6F9F1"/>
                </a:solidFill>
                <a:latin typeface="Inter"/>
                <a:ea typeface="Inter"/>
                <a:cs typeface="Inter"/>
                <a:sym typeface="Inter"/>
              </a:rPr>
              <a:t>Kementerian Pendidikan, Kebudayan, Riset, dan Teknologi</a:t>
            </a:r>
            <a:endParaRPr b="0" i="0" sz="1000" u="none" cap="none" strike="noStrike">
              <a:solidFill>
                <a:srgbClr val="F6F9F1"/>
              </a:solidFill>
              <a:latin typeface="Inter"/>
              <a:ea typeface="Inter"/>
              <a:cs typeface="Inter"/>
              <a:sym typeface="Inter"/>
            </a:endParaRPr>
          </a:p>
        </p:txBody>
      </p:sp>
      <p:sp>
        <p:nvSpPr>
          <p:cNvPr id="87" name="Google Shape;87;p7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Content, and Diagram">
  <p:cSld name="Big portrait photo on right">
    <p:spTree>
      <p:nvGrpSpPr>
        <p:cNvPr id="88" name="Shape 88"/>
        <p:cNvGrpSpPr/>
        <p:nvPr/>
      </p:nvGrpSpPr>
      <p:grpSpPr>
        <a:xfrm>
          <a:off x="0" y="0"/>
          <a:ext cx="0" cy="0"/>
          <a:chOff x="0" y="0"/>
          <a:chExt cx="0" cy="0"/>
        </a:xfrm>
      </p:grpSpPr>
      <p:sp>
        <p:nvSpPr>
          <p:cNvPr id="89" name="Google Shape;89;p80"/>
          <p:cNvSpPr txBox="1"/>
          <p:nvPr>
            <p:ph type="title"/>
          </p:nvPr>
        </p:nvSpPr>
        <p:spPr>
          <a:xfrm>
            <a:off x="580571" y="384048"/>
            <a:ext cx="71583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80"/>
          <p:cNvSpPr/>
          <p:nvPr>
            <p:ph idx="2" type="pic"/>
          </p:nvPr>
        </p:nvSpPr>
        <p:spPr>
          <a:xfrm>
            <a:off x="8321524" y="0"/>
            <a:ext cx="3870600" cy="6858000"/>
          </a:xfrm>
          <a:prstGeom prst="rect">
            <a:avLst/>
          </a:prstGeom>
          <a:noFill/>
          <a:ln>
            <a:noFill/>
          </a:ln>
        </p:spPr>
      </p:sp>
      <p:sp>
        <p:nvSpPr>
          <p:cNvPr id="91" name="Google Shape;91;p80"/>
          <p:cNvSpPr txBox="1"/>
          <p:nvPr>
            <p:ph idx="1" type="subTitle"/>
          </p:nvPr>
        </p:nvSpPr>
        <p:spPr>
          <a:xfrm>
            <a:off x="580867" y="1399025"/>
            <a:ext cx="71583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92" name="Google Shape;92;p80"/>
          <p:cNvSpPr txBox="1"/>
          <p:nvPr>
            <p:ph idx="3" type="body"/>
          </p:nvPr>
        </p:nvSpPr>
        <p:spPr>
          <a:xfrm>
            <a:off x="580575" y="1879601"/>
            <a:ext cx="71583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93" name="Google Shape;93;p8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4875">
          <p15:clr>
            <a:srgbClr val="FBAE40"/>
          </p15:clr>
        </p15:guide>
        <p15:guide id="3" pos="5244">
          <p15:clr>
            <a:srgbClr val="FBAE40"/>
          </p15:clr>
        </p15:guide>
        <p15:guide id="4" orient="horz" pos="1184">
          <p15:clr>
            <a:srgbClr val="FBAE40"/>
          </p15:clr>
        </p15:guide>
        <p15:guide id="5" pos="48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Two Rows)">
  <p:cSld name="Title and 2 Content with heading">
    <p:spTree>
      <p:nvGrpSpPr>
        <p:cNvPr id="94" name="Shape 94"/>
        <p:cNvGrpSpPr/>
        <p:nvPr/>
      </p:nvGrpSpPr>
      <p:grpSpPr>
        <a:xfrm>
          <a:off x="0" y="0"/>
          <a:ext cx="0" cy="0"/>
          <a:chOff x="0" y="0"/>
          <a:chExt cx="0" cy="0"/>
        </a:xfrm>
      </p:grpSpPr>
      <p:sp>
        <p:nvSpPr>
          <p:cNvPr id="95" name="Google Shape;95;p81"/>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81"/>
          <p:cNvSpPr txBox="1"/>
          <p:nvPr>
            <p:ph idx="1" type="subTitle"/>
          </p:nvPr>
        </p:nvSpPr>
        <p:spPr>
          <a:xfrm>
            <a:off x="581225" y="1399025"/>
            <a:ext cx="110301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97" name="Google Shape;97;p81"/>
          <p:cNvSpPr txBox="1"/>
          <p:nvPr>
            <p:ph idx="2" type="body"/>
          </p:nvPr>
        </p:nvSpPr>
        <p:spPr>
          <a:xfrm>
            <a:off x="580275" y="1879600"/>
            <a:ext cx="11030100" cy="21258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762"/>
              </a:spcBef>
              <a:spcAft>
                <a:spcPts val="0"/>
              </a:spcAft>
              <a:buClr>
                <a:schemeClr val="dk1"/>
              </a:buClr>
              <a:buSzPts val="1200"/>
              <a:buChar char="•"/>
              <a:defRPr sz="1200"/>
            </a:lvl1pPr>
            <a:lvl2pPr indent="-304800" lvl="1" marL="914400" algn="l">
              <a:lnSpc>
                <a:spcPct val="100000"/>
              </a:lnSpc>
              <a:spcBef>
                <a:spcPts val="381"/>
              </a:spcBef>
              <a:spcAft>
                <a:spcPts val="0"/>
              </a:spcAft>
              <a:buClr>
                <a:schemeClr val="dk1"/>
              </a:buClr>
              <a:buSzPts val="1200"/>
              <a:buChar char="–"/>
              <a:defRPr sz="1200"/>
            </a:lvl2pPr>
            <a:lvl3pPr indent="-304800" lvl="2" marL="1371600" algn="l">
              <a:lnSpc>
                <a:spcPct val="100000"/>
              </a:lnSpc>
              <a:spcBef>
                <a:spcPts val="381"/>
              </a:spcBef>
              <a:spcAft>
                <a:spcPts val="0"/>
              </a:spcAft>
              <a:buClr>
                <a:schemeClr val="dk1"/>
              </a:buClr>
              <a:buSzPts val="1200"/>
              <a:buChar char="-"/>
              <a:defRPr sz="1200"/>
            </a:lvl3pPr>
            <a:lvl4pPr indent="-304800" lvl="3" marL="1828800" algn="l">
              <a:lnSpc>
                <a:spcPct val="100000"/>
              </a:lnSpc>
              <a:spcBef>
                <a:spcPts val="381"/>
              </a:spcBef>
              <a:spcAft>
                <a:spcPts val="0"/>
              </a:spcAft>
              <a:buClr>
                <a:schemeClr val="dk1"/>
              </a:buClr>
              <a:buSzPts val="1200"/>
              <a:buChar char="-"/>
              <a:defRPr sz="1200"/>
            </a:lvl4pPr>
            <a:lvl5pPr indent="-304800" lvl="4" marL="2286000" algn="l">
              <a:lnSpc>
                <a:spcPct val="100000"/>
              </a:lnSpc>
              <a:spcBef>
                <a:spcPts val="381"/>
              </a:spcBef>
              <a:spcAft>
                <a:spcPts val="0"/>
              </a:spcAft>
              <a:buClr>
                <a:schemeClr val="dk1"/>
              </a:buClr>
              <a:buSzPts val="1200"/>
              <a:buChar char="-"/>
              <a:defRPr sz="1200"/>
            </a:lvl5pPr>
            <a:lvl6pPr indent="-304800" lvl="5" marL="2743200" algn="l">
              <a:lnSpc>
                <a:spcPct val="100000"/>
              </a:lnSpc>
              <a:spcBef>
                <a:spcPts val="381"/>
              </a:spcBef>
              <a:spcAft>
                <a:spcPts val="0"/>
              </a:spcAft>
              <a:buClr>
                <a:schemeClr val="dk1"/>
              </a:buClr>
              <a:buSzPts val="1200"/>
              <a:buChar char="-"/>
              <a:defRPr sz="1200"/>
            </a:lvl6pPr>
            <a:lvl7pPr indent="-304800" lvl="6" marL="3200400" algn="l">
              <a:lnSpc>
                <a:spcPct val="100000"/>
              </a:lnSpc>
              <a:spcBef>
                <a:spcPts val="381"/>
              </a:spcBef>
              <a:spcAft>
                <a:spcPts val="0"/>
              </a:spcAft>
              <a:buClr>
                <a:schemeClr val="dk1"/>
              </a:buClr>
              <a:buSzPts val="1200"/>
              <a:buChar char="-"/>
              <a:defRPr sz="1200"/>
            </a:lvl7pPr>
            <a:lvl8pPr indent="-304800" lvl="7" marL="3657600" algn="l">
              <a:lnSpc>
                <a:spcPct val="100000"/>
              </a:lnSpc>
              <a:spcBef>
                <a:spcPts val="381"/>
              </a:spcBef>
              <a:spcAft>
                <a:spcPts val="0"/>
              </a:spcAft>
              <a:buClr>
                <a:schemeClr val="dk1"/>
              </a:buClr>
              <a:buSzPts val="1200"/>
              <a:buChar char="-"/>
              <a:defRPr sz="1200"/>
            </a:lvl8pPr>
            <a:lvl9pPr indent="-304800" lvl="8" marL="4114800" algn="l">
              <a:lnSpc>
                <a:spcPct val="100000"/>
              </a:lnSpc>
              <a:spcBef>
                <a:spcPts val="381"/>
              </a:spcBef>
              <a:spcAft>
                <a:spcPts val="0"/>
              </a:spcAft>
              <a:buClr>
                <a:schemeClr val="dk1"/>
              </a:buClr>
              <a:buSzPts val="1200"/>
              <a:buChar char="-"/>
              <a:defRPr sz="1200"/>
            </a:lvl9pPr>
          </a:lstStyle>
          <a:p/>
        </p:txBody>
      </p:sp>
      <p:sp>
        <p:nvSpPr>
          <p:cNvPr id="98" name="Google Shape;98;p81"/>
          <p:cNvSpPr txBox="1"/>
          <p:nvPr>
            <p:ph idx="3" type="subTitle"/>
          </p:nvPr>
        </p:nvSpPr>
        <p:spPr>
          <a:xfrm>
            <a:off x="581225" y="4005400"/>
            <a:ext cx="110301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99" name="Google Shape;99;p81"/>
          <p:cNvSpPr txBox="1"/>
          <p:nvPr>
            <p:ph idx="4" type="body"/>
          </p:nvPr>
        </p:nvSpPr>
        <p:spPr>
          <a:xfrm>
            <a:off x="580275" y="4485975"/>
            <a:ext cx="11030100" cy="1914900"/>
          </a:xfrm>
          <a:prstGeom prst="rect">
            <a:avLst/>
          </a:prstGeom>
          <a:noFill/>
          <a:ln>
            <a:noFill/>
          </a:ln>
        </p:spPr>
        <p:txBody>
          <a:bodyPr anchorCtr="0" anchor="t" bIns="0" lIns="0" spcFirstLastPara="1" rIns="0" wrap="square" tIns="0">
            <a:noAutofit/>
          </a:bodyPr>
          <a:lstStyle>
            <a:lvl1pPr indent="-304800" lvl="0" marL="457200" algn="l">
              <a:lnSpc>
                <a:spcPct val="100000"/>
              </a:lnSpc>
              <a:spcBef>
                <a:spcPts val="762"/>
              </a:spcBef>
              <a:spcAft>
                <a:spcPts val="0"/>
              </a:spcAft>
              <a:buClr>
                <a:schemeClr val="dk1"/>
              </a:buClr>
              <a:buSzPts val="1200"/>
              <a:buChar char="•"/>
              <a:defRPr sz="1200"/>
            </a:lvl1pPr>
            <a:lvl2pPr indent="-304800" lvl="1" marL="914400" algn="l">
              <a:lnSpc>
                <a:spcPct val="100000"/>
              </a:lnSpc>
              <a:spcBef>
                <a:spcPts val="381"/>
              </a:spcBef>
              <a:spcAft>
                <a:spcPts val="0"/>
              </a:spcAft>
              <a:buClr>
                <a:schemeClr val="dk1"/>
              </a:buClr>
              <a:buSzPts val="1200"/>
              <a:buChar char="–"/>
              <a:defRPr sz="1200"/>
            </a:lvl2pPr>
            <a:lvl3pPr indent="-304800" lvl="2" marL="1371600" algn="l">
              <a:lnSpc>
                <a:spcPct val="100000"/>
              </a:lnSpc>
              <a:spcBef>
                <a:spcPts val="381"/>
              </a:spcBef>
              <a:spcAft>
                <a:spcPts val="0"/>
              </a:spcAft>
              <a:buClr>
                <a:schemeClr val="dk1"/>
              </a:buClr>
              <a:buSzPts val="1200"/>
              <a:buChar char="-"/>
              <a:defRPr sz="1200"/>
            </a:lvl3pPr>
            <a:lvl4pPr indent="-304800" lvl="3" marL="1828800" algn="l">
              <a:lnSpc>
                <a:spcPct val="100000"/>
              </a:lnSpc>
              <a:spcBef>
                <a:spcPts val="381"/>
              </a:spcBef>
              <a:spcAft>
                <a:spcPts val="0"/>
              </a:spcAft>
              <a:buClr>
                <a:schemeClr val="dk1"/>
              </a:buClr>
              <a:buSzPts val="1200"/>
              <a:buChar char="-"/>
              <a:defRPr sz="1200"/>
            </a:lvl4pPr>
            <a:lvl5pPr indent="-304800" lvl="4" marL="2286000" algn="l">
              <a:lnSpc>
                <a:spcPct val="100000"/>
              </a:lnSpc>
              <a:spcBef>
                <a:spcPts val="381"/>
              </a:spcBef>
              <a:spcAft>
                <a:spcPts val="0"/>
              </a:spcAft>
              <a:buClr>
                <a:schemeClr val="dk1"/>
              </a:buClr>
              <a:buSzPts val="1200"/>
              <a:buChar char="-"/>
              <a:defRPr sz="1200"/>
            </a:lvl5pPr>
            <a:lvl6pPr indent="-304800" lvl="5" marL="2743200" algn="l">
              <a:lnSpc>
                <a:spcPct val="100000"/>
              </a:lnSpc>
              <a:spcBef>
                <a:spcPts val="381"/>
              </a:spcBef>
              <a:spcAft>
                <a:spcPts val="0"/>
              </a:spcAft>
              <a:buClr>
                <a:schemeClr val="dk1"/>
              </a:buClr>
              <a:buSzPts val="1200"/>
              <a:buChar char="-"/>
              <a:defRPr sz="1200"/>
            </a:lvl6pPr>
            <a:lvl7pPr indent="-304800" lvl="6" marL="3200400" algn="l">
              <a:lnSpc>
                <a:spcPct val="100000"/>
              </a:lnSpc>
              <a:spcBef>
                <a:spcPts val="381"/>
              </a:spcBef>
              <a:spcAft>
                <a:spcPts val="0"/>
              </a:spcAft>
              <a:buClr>
                <a:schemeClr val="dk1"/>
              </a:buClr>
              <a:buSzPts val="1200"/>
              <a:buChar char="-"/>
              <a:defRPr sz="1200"/>
            </a:lvl7pPr>
            <a:lvl8pPr indent="-304800" lvl="7" marL="3657600" algn="l">
              <a:lnSpc>
                <a:spcPct val="100000"/>
              </a:lnSpc>
              <a:spcBef>
                <a:spcPts val="381"/>
              </a:spcBef>
              <a:spcAft>
                <a:spcPts val="0"/>
              </a:spcAft>
              <a:buClr>
                <a:schemeClr val="dk1"/>
              </a:buClr>
              <a:buSzPts val="1200"/>
              <a:buChar char="-"/>
              <a:defRPr sz="1200"/>
            </a:lvl8pPr>
            <a:lvl9pPr indent="-304800" lvl="8" marL="4114800" algn="l">
              <a:lnSpc>
                <a:spcPct val="100000"/>
              </a:lnSpc>
              <a:spcBef>
                <a:spcPts val="381"/>
              </a:spcBef>
              <a:spcAft>
                <a:spcPts val="0"/>
              </a:spcAft>
              <a:buClr>
                <a:schemeClr val="dk1"/>
              </a:buClr>
              <a:buSzPts val="1200"/>
              <a:buChar char="-"/>
              <a:defRPr sz="1200"/>
            </a:lvl9pPr>
          </a:lstStyle>
          <a:p/>
        </p:txBody>
      </p:sp>
      <p:sp>
        <p:nvSpPr>
          <p:cNvPr id="100" name="Google Shape;100;p8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orient="horz" pos="2523">
          <p15:clr>
            <a:srgbClr val="FBAE40"/>
          </p15:clr>
        </p15:guide>
        <p15:guide id="3" orient="horz" pos="1184">
          <p15:clr>
            <a:srgbClr val="FBAE40"/>
          </p15:clr>
        </p15:guide>
        <p15:guide id="4" pos="7314">
          <p15:clr>
            <a:srgbClr val="FBAE40"/>
          </p15:clr>
        </p15:guide>
        <p15:guide id="5" orient="horz" pos="28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1/3:2/3 Split)">
  <p:cSld name="2 columns 1/3 split">
    <p:spTree>
      <p:nvGrpSpPr>
        <p:cNvPr id="101" name="Shape 101"/>
        <p:cNvGrpSpPr/>
        <p:nvPr/>
      </p:nvGrpSpPr>
      <p:grpSpPr>
        <a:xfrm>
          <a:off x="0" y="0"/>
          <a:ext cx="0" cy="0"/>
          <a:chOff x="0" y="0"/>
          <a:chExt cx="0" cy="0"/>
        </a:xfrm>
      </p:grpSpPr>
      <p:sp>
        <p:nvSpPr>
          <p:cNvPr id="102" name="Google Shape;102;p82"/>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82"/>
          <p:cNvSpPr txBox="1"/>
          <p:nvPr>
            <p:ph idx="1" type="subTitle"/>
          </p:nvPr>
        </p:nvSpPr>
        <p:spPr>
          <a:xfrm>
            <a:off x="580558" y="13990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04" name="Google Shape;104;p82"/>
          <p:cNvSpPr txBox="1"/>
          <p:nvPr>
            <p:ph idx="2" type="body"/>
          </p:nvPr>
        </p:nvSpPr>
        <p:spPr>
          <a:xfrm>
            <a:off x="580275" y="1879600"/>
            <a:ext cx="32898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05" name="Google Shape;105;p82"/>
          <p:cNvSpPr txBox="1"/>
          <p:nvPr>
            <p:ph idx="3" type="subTitle"/>
          </p:nvPr>
        </p:nvSpPr>
        <p:spPr>
          <a:xfrm>
            <a:off x="4451681" y="1399025"/>
            <a:ext cx="71592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06" name="Google Shape;106;p82"/>
          <p:cNvSpPr txBox="1"/>
          <p:nvPr>
            <p:ph idx="4" type="body"/>
          </p:nvPr>
        </p:nvSpPr>
        <p:spPr>
          <a:xfrm>
            <a:off x="4451065" y="1879600"/>
            <a:ext cx="71592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07" name="Google Shape;107;p8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2805">
          <p15:clr>
            <a:srgbClr val="FBAE40"/>
          </p15:clr>
        </p15:guide>
        <p15:guide id="3" orient="horz" pos="1184">
          <p15:clr>
            <a:srgbClr val="FBAE40"/>
          </p15:clr>
        </p15:guide>
        <p15:guide id="4" pos="2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hree Columns)">
  <p:cSld name="3 columns">
    <p:spTree>
      <p:nvGrpSpPr>
        <p:cNvPr id="108" name="Shape 108"/>
        <p:cNvGrpSpPr/>
        <p:nvPr/>
      </p:nvGrpSpPr>
      <p:grpSpPr>
        <a:xfrm>
          <a:off x="0" y="0"/>
          <a:ext cx="0" cy="0"/>
          <a:chOff x="0" y="0"/>
          <a:chExt cx="0" cy="0"/>
        </a:xfrm>
      </p:grpSpPr>
      <p:sp>
        <p:nvSpPr>
          <p:cNvPr id="109" name="Google Shape;109;p83"/>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83"/>
          <p:cNvSpPr txBox="1"/>
          <p:nvPr>
            <p:ph idx="1" type="body"/>
          </p:nvPr>
        </p:nvSpPr>
        <p:spPr>
          <a:xfrm>
            <a:off x="580572" y="1399032"/>
            <a:ext cx="3285900" cy="5001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11" name="Google Shape;111;p83"/>
          <p:cNvSpPr txBox="1"/>
          <p:nvPr>
            <p:ph idx="2" type="body"/>
          </p:nvPr>
        </p:nvSpPr>
        <p:spPr>
          <a:xfrm>
            <a:off x="4452983" y="1399032"/>
            <a:ext cx="3285900" cy="5001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12" name="Google Shape;112;p83"/>
          <p:cNvSpPr txBox="1"/>
          <p:nvPr>
            <p:ph idx="3" type="body"/>
          </p:nvPr>
        </p:nvSpPr>
        <p:spPr>
          <a:xfrm>
            <a:off x="8325394" y="1399032"/>
            <a:ext cx="3285900" cy="5001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13" name="Google Shape;113;p8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2805">
          <p15:clr>
            <a:srgbClr val="FBAE40"/>
          </p15:clr>
        </p15:guide>
        <p15:guide id="3" pos="4875">
          <p15:clr>
            <a:srgbClr val="FBAE40"/>
          </p15:clr>
        </p15:guide>
        <p15:guide id="4" pos="5244">
          <p15:clr>
            <a:srgbClr val="FBAE40"/>
          </p15:clr>
        </p15:guide>
        <p15:guide id="5" pos="2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napshot">
  <p:cSld name="CV - bio with photo">
    <p:spTree>
      <p:nvGrpSpPr>
        <p:cNvPr id="114" name="Shape 114"/>
        <p:cNvGrpSpPr/>
        <p:nvPr/>
      </p:nvGrpSpPr>
      <p:grpSpPr>
        <a:xfrm>
          <a:off x="0" y="0"/>
          <a:ext cx="0" cy="0"/>
          <a:chOff x="0" y="0"/>
          <a:chExt cx="0" cy="0"/>
        </a:xfrm>
      </p:grpSpPr>
      <p:cxnSp>
        <p:nvCxnSpPr>
          <p:cNvPr id="115" name="Google Shape;115;p84"/>
          <p:cNvCxnSpPr/>
          <p:nvPr/>
        </p:nvCxnSpPr>
        <p:spPr>
          <a:xfrm>
            <a:off x="3862493" y="0"/>
            <a:ext cx="0" cy="6858000"/>
          </a:xfrm>
          <a:prstGeom prst="straightConnector1">
            <a:avLst/>
          </a:prstGeom>
          <a:noFill/>
          <a:ln cap="flat" cmpd="sng" w="19050">
            <a:solidFill>
              <a:schemeClr val="dk2"/>
            </a:solidFill>
            <a:prstDash val="solid"/>
            <a:round/>
            <a:headEnd len="sm" w="sm" type="none"/>
            <a:tailEnd len="sm" w="sm" type="none"/>
          </a:ln>
        </p:spPr>
      </p:cxnSp>
      <p:sp>
        <p:nvSpPr>
          <p:cNvPr id="116" name="Google Shape;116;p84"/>
          <p:cNvSpPr txBox="1"/>
          <p:nvPr>
            <p:ph type="title"/>
          </p:nvPr>
        </p:nvSpPr>
        <p:spPr>
          <a:xfrm>
            <a:off x="580575" y="3840475"/>
            <a:ext cx="2705400" cy="6447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chemeClr val="dk1"/>
              </a:buClr>
              <a:buSzPts val="2400"/>
              <a:buFont typeface="Rubik"/>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84"/>
          <p:cNvSpPr/>
          <p:nvPr>
            <p:ph idx="2" type="pic"/>
          </p:nvPr>
        </p:nvSpPr>
        <p:spPr>
          <a:xfrm>
            <a:off x="868026" y="1399032"/>
            <a:ext cx="2130600" cy="2130600"/>
          </a:xfrm>
          <a:prstGeom prst="ellipse">
            <a:avLst/>
          </a:prstGeom>
          <a:solidFill>
            <a:srgbClr val="EBEBEB"/>
          </a:solidFill>
          <a:ln>
            <a:noFill/>
          </a:ln>
        </p:spPr>
      </p:sp>
      <p:sp>
        <p:nvSpPr>
          <p:cNvPr id="118" name="Google Shape;118;p84"/>
          <p:cNvSpPr txBox="1"/>
          <p:nvPr>
            <p:ph idx="1" type="body"/>
          </p:nvPr>
        </p:nvSpPr>
        <p:spPr>
          <a:xfrm>
            <a:off x="4452983" y="381000"/>
            <a:ext cx="7158300" cy="6019800"/>
          </a:xfrm>
          <a:prstGeom prst="rect">
            <a:avLst/>
          </a:prstGeom>
          <a:noFill/>
          <a:ln>
            <a:noFill/>
          </a:ln>
        </p:spPr>
        <p:txBody>
          <a:bodyPr anchorCtr="0" anchor="t" bIns="0" lIns="0" spcFirstLastPara="1" rIns="0" wrap="square" tIns="0">
            <a:noAutofit/>
          </a:bodyPr>
          <a:lstStyle>
            <a:lvl1pPr indent="-330200" lvl="0" marL="457200" algn="l">
              <a:lnSpc>
                <a:spcPct val="100000"/>
              </a:lnSpc>
              <a:spcBef>
                <a:spcPts val="762"/>
              </a:spcBef>
              <a:spcAft>
                <a:spcPts val="0"/>
              </a:spcAft>
              <a:buClr>
                <a:schemeClr val="dk1"/>
              </a:buClr>
              <a:buSzPts val="1600"/>
              <a:buChar char="•"/>
              <a:defRPr/>
            </a:lvl1pPr>
            <a:lvl2pPr indent="-330200" lvl="1" marL="914400" algn="l">
              <a:lnSpc>
                <a:spcPct val="100000"/>
              </a:lnSpc>
              <a:spcBef>
                <a:spcPts val="381"/>
              </a:spcBef>
              <a:spcAft>
                <a:spcPts val="0"/>
              </a:spcAft>
              <a:buClr>
                <a:schemeClr val="dk1"/>
              </a:buClr>
              <a:buSzPts val="1600"/>
              <a:buChar char="–"/>
              <a:defRPr/>
            </a:lvl2pPr>
            <a:lvl3pPr indent="-330200" lvl="2" marL="1371600" algn="l">
              <a:lnSpc>
                <a:spcPct val="100000"/>
              </a:lnSpc>
              <a:spcBef>
                <a:spcPts val="381"/>
              </a:spcBef>
              <a:spcAft>
                <a:spcPts val="0"/>
              </a:spcAft>
              <a:buClr>
                <a:schemeClr val="dk1"/>
              </a:buClr>
              <a:buSzPts val="1600"/>
              <a:buChar char="-"/>
              <a:defRPr/>
            </a:lvl3pPr>
            <a:lvl4pPr indent="-330200" lvl="3" marL="1828800" algn="l">
              <a:lnSpc>
                <a:spcPct val="100000"/>
              </a:lnSpc>
              <a:spcBef>
                <a:spcPts val="381"/>
              </a:spcBef>
              <a:spcAft>
                <a:spcPts val="0"/>
              </a:spcAft>
              <a:buClr>
                <a:schemeClr val="dk1"/>
              </a:buClr>
              <a:buSzPts val="1600"/>
              <a:buChar char="-"/>
              <a:defRPr/>
            </a:lvl4pPr>
            <a:lvl5pPr indent="-330200" lvl="4" marL="2286000" algn="l">
              <a:lnSpc>
                <a:spcPct val="100000"/>
              </a:lnSpc>
              <a:spcBef>
                <a:spcPts val="381"/>
              </a:spcBef>
              <a:spcAft>
                <a:spcPts val="0"/>
              </a:spcAft>
              <a:buClr>
                <a:schemeClr val="dk1"/>
              </a:buClr>
              <a:buSzPts val="1600"/>
              <a:buChar char="-"/>
              <a:defRPr/>
            </a:lvl5pPr>
            <a:lvl6pPr indent="-330200" lvl="5" marL="2743200" algn="l">
              <a:lnSpc>
                <a:spcPct val="100000"/>
              </a:lnSpc>
              <a:spcBef>
                <a:spcPts val="381"/>
              </a:spcBef>
              <a:spcAft>
                <a:spcPts val="0"/>
              </a:spcAft>
              <a:buClr>
                <a:schemeClr val="dk1"/>
              </a:buClr>
              <a:buSzPts val="1600"/>
              <a:buChar char="-"/>
              <a:defRPr/>
            </a:lvl6pPr>
            <a:lvl7pPr indent="-330200" lvl="6" marL="3200400" algn="l">
              <a:lnSpc>
                <a:spcPct val="100000"/>
              </a:lnSpc>
              <a:spcBef>
                <a:spcPts val="381"/>
              </a:spcBef>
              <a:spcAft>
                <a:spcPts val="0"/>
              </a:spcAft>
              <a:buClr>
                <a:schemeClr val="dk1"/>
              </a:buClr>
              <a:buSzPts val="1600"/>
              <a:buChar char="-"/>
              <a:defRPr/>
            </a:lvl7pPr>
            <a:lvl8pPr indent="-330200" lvl="7" marL="3657600" algn="l">
              <a:lnSpc>
                <a:spcPct val="100000"/>
              </a:lnSpc>
              <a:spcBef>
                <a:spcPts val="381"/>
              </a:spcBef>
              <a:spcAft>
                <a:spcPts val="0"/>
              </a:spcAft>
              <a:buClr>
                <a:schemeClr val="dk1"/>
              </a:buClr>
              <a:buSzPts val="1600"/>
              <a:buChar char="-"/>
              <a:defRPr/>
            </a:lvl8pPr>
            <a:lvl9pPr indent="-330200" lvl="8" marL="4114800" algn="l">
              <a:lnSpc>
                <a:spcPct val="100000"/>
              </a:lnSpc>
              <a:spcBef>
                <a:spcPts val="381"/>
              </a:spcBef>
              <a:spcAft>
                <a:spcPts val="0"/>
              </a:spcAft>
              <a:buClr>
                <a:schemeClr val="dk1"/>
              </a:buClr>
              <a:buSzPts val="1600"/>
              <a:buChar char="-"/>
              <a:defRPr/>
            </a:lvl9pPr>
          </a:lstStyle>
          <a:p/>
        </p:txBody>
      </p:sp>
      <p:sp>
        <p:nvSpPr>
          <p:cNvPr id="119" name="Google Shape;119;p84"/>
          <p:cNvSpPr txBox="1"/>
          <p:nvPr>
            <p:ph idx="3" type="subTitle"/>
          </p:nvPr>
        </p:nvSpPr>
        <p:spPr>
          <a:xfrm>
            <a:off x="868075" y="4598100"/>
            <a:ext cx="2130600" cy="486900"/>
          </a:xfrm>
          <a:prstGeom prst="rect">
            <a:avLst/>
          </a:prstGeom>
          <a:noFill/>
          <a:ln>
            <a:noFill/>
          </a:ln>
        </p:spPr>
        <p:txBody>
          <a:bodyPr anchorCtr="0" anchor="ctr" bIns="0" lIns="0" spcFirstLastPara="1" rIns="0" wrap="square" tIns="0">
            <a:normAutofit/>
          </a:bodyPr>
          <a:lstStyle>
            <a:lvl1pPr lvl="0" algn="ctr">
              <a:lnSpc>
                <a:spcPct val="100000"/>
              </a:lnSpc>
              <a:spcBef>
                <a:spcPts val="762"/>
              </a:spcBef>
              <a:spcAft>
                <a:spcPts val="0"/>
              </a:spcAft>
              <a:buSzPts val="1600"/>
              <a:buNone/>
              <a:defRPr/>
            </a:lvl1pPr>
            <a:lvl2pPr lvl="1" algn="ctr">
              <a:lnSpc>
                <a:spcPct val="100000"/>
              </a:lnSpc>
              <a:spcBef>
                <a:spcPts val="381"/>
              </a:spcBef>
              <a:spcAft>
                <a:spcPts val="0"/>
              </a:spcAft>
              <a:buSzPts val="1600"/>
              <a:buNone/>
              <a:defRPr/>
            </a:lvl2pPr>
            <a:lvl3pPr lvl="2" algn="ctr">
              <a:lnSpc>
                <a:spcPct val="100000"/>
              </a:lnSpc>
              <a:spcBef>
                <a:spcPts val="381"/>
              </a:spcBef>
              <a:spcAft>
                <a:spcPts val="0"/>
              </a:spcAft>
              <a:buSzPts val="1600"/>
              <a:buNone/>
              <a:defRPr/>
            </a:lvl3pPr>
            <a:lvl4pPr lvl="3" algn="ctr">
              <a:lnSpc>
                <a:spcPct val="100000"/>
              </a:lnSpc>
              <a:spcBef>
                <a:spcPts val="381"/>
              </a:spcBef>
              <a:spcAft>
                <a:spcPts val="0"/>
              </a:spcAft>
              <a:buSzPts val="1600"/>
              <a:buNone/>
              <a:defRPr/>
            </a:lvl4pPr>
            <a:lvl5pPr lvl="4" algn="ctr">
              <a:lnSpc>
                <a:spcPct val="100000"/>
              </a:lnSpc>
              <a:spcBef>
                <a:spcPts val="381"/>
              </a:spcBef>
              <a:spcAft>
                <a:spcPts val="0"/>
              </a:spcAft>
              <a:buSzPts val="1600"/>
              <a:buNone/>
              <a:defRPr/>
            </a:lvl5pPr>
            <a:lvl6pPr lvl="5" algn="ctr">
              <a:lnSpc>
                <a:spcPct val="100000"/>
              </a:lnSpc>
              <a:spcBef>
                <a:spcPts val="381"/>
              </a:spcBef>
              <a:spcAft>
                <a:spcPts val="0"/>
              </a:spcAft>
              <a:buSzPts val="1600"/>
              <a:buNone/>
              <a:defRPr/>
            </a:lvl6pPr>
            <a:lvl7pPr lvl="6" algn="ctr">
              <a:lnSpc>
                <a:spcPct val="100000"/>
              </a:lnSpc>
              <a:spcBef>
                <a:spcPts val="381"/>
              </a:spcBef>
              <a:spcAft>
                <a:spcPts val="0"/>
              </a:spcAft>
              <a:buSzPts val="1600"/>
              <a:buNone/>
              <a:defRPr/>
            </a:lvl7pPr>
            <a:lvl8pPr lvl="7" algn="ctr">
              <a:lnSpc>
                <a:spcPct val="100000"/>
              </a:lnSpc>
              <a:spcBef>
                <a:spcPts val="381"/>
              </a:spcBef>
              <a:spcAft>
                <a:spcPts val="0"/>
              </a:spcAft>
              <a:buSzPts val="1600"/>
              <a:buNone/>
              <a:defRPr/>
            </a:lvl8pPr>
            <a:lvl9pPr lvl="8" algn="ctr">
              <a:lnSpc>
                <a:spcPct val="100000"/>
              </a:lnSpc>
              <a:spcBef>
                <a:spcPts val="381"/>
              </a:spcBef>
              <a:spcAft>
                <a:spcPts val="0"/>
              </a:spcAft>
              <a:buSzPts val="1600"/>
              <a:buNone/>
              <a:defRPr/>
            </a:lvl9pPr>
          </a:lstStyle>
          <a:p/>
        </p:txBody>
      </p:sp>
      <p:sp>
        <p:nvSpPr>
          <p:cNvPr id="120" name="Google Shape;120;p8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2804">
          <p15:clr>
            <a:srgbClr val="FBAE40"/>
          </p15:clr>
        </p15:guide>
        <p15:guide id="2" pos="20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ager credential">
  <p:cSld name="One pager credential">
    <p:spTree>
      <p:nvGrpSpPr>
        <p:cNvPr id="121" name="Shape 121"/>
        <p:cNvGrpSpPr/>
        <p:nvPr/>
      </p:nvGrpSpPr>
      <p:grpSpPr>
        <a:xfrm>
          <a:off x="0" y="0"/>
          <a:ext cx="0" cy="0"/>
          <a:chOff x="0" y="0"/>
          <a:chExt cx="0" cy="0"/>
        </a:xfrm>
      </p:grpSpPr>
      <p:sp>
        <p:nvSpPr>
          <p:cNvPr id="122" name="Google Shape;122;p85"/>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85"/>
          <p:cNvSpPr/>
          <p:nvPr/>
        </p:nvSpPr>
        <p:spPr>
          <a:xfrm>
            <a:off x="0" y="1397000"/>
            <a:ext cx="12192000" cy="10794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85"/>
          <p:cNvSpPr txBox="1"/>
          <p:nvPr>
            <p:ph idx="2" type="title"/>
          </p:nvPr>
        </p:nvSpPr>
        <p:spPr>
          <a:xfrm>
            <a:off x="580575" y="1399026"/>
            <a:ext cx="11031000" cy="1077300"/>
          </a:xfrm>
          <a:prstGeom prst="rect">
            <a:avLst/>
          </a:prstGeom>
          <a:noFill/>
          <a:ln>
            <a:noFill/>
          </a:ln>
        </p:spPr>
        <p:txBody>
          <a:bodyPr anchorCtr="0" anchor="ctr" bIns="0" lIns="0" spcFirstLastPara="1" rIns="0" wrap="square" tIns="0">
            <a:noAutofit/>
          </a:bodyPr>
          <a:lstStyle>
            <a:lvl1pPr lvl="0" algn="ctr">
              <a:lnSpc>
                <a:spcPct val="9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5" name="Google Shape;125;p85"/>
          <p:cNvSpPr txBox="1"/>
          <p:nvPr>
            <p:ph idx="1" type="body"/>
          </p:nvPr>
        </p:nvSpPr>
        <p:spPr>
          <a:xfrm>
            <a:off x="580550" y="3175025"/>
            <a:ext cx="3285900" cy="3225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26" name="Google Shape;126;p85"/>
          <p:cNvSpPr txBox="1"/>
          <p:nvPr>
            <p:ph idx="3" type="subTitle"/>
          </p:nvPr>
        </p:nvSpPr>
        <p:spPr>
          <a:xfrm>
            <a:off x="580558" y="26944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762"/>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27" name="Google Shape;127;p85"/>
          <p:cNvSpPr txBox="1"/>
          <p:nvPr>
            <p:ph idx="4" type="subTitle"/>
          </p:nvPr>
        </p:nvSpPr>
        <p:spPr>
          <a:xfrm>
            <a:off x="4452983" y="26944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762"/>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28" name="Google Shape;128;p85"/>
          <p:cNvSpPr txBox="1"/>
          <p:nvPr>
            <p:ph idx="5" type="subTitle"/>
          </p:nvPr>
        </p:nvSpPr>
        <p:spPr>
          <a:xfrm>
            <a:off x="8325408" y="26944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762"/>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29" name="Google Shape;129;p85"/>
          <p:cNvSpPr txBox="1"/>
          <p:nvPr>
            <p:ph idx="6" type="body"/>
          </p:nvPr>
        </p:nvSpPr>
        <p:spPr>
          <a:xfrm>
            <a:off x="4452975" y="3175025"/>
            <a:ext cx="3285900" cy="3225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30" name="Google Shape;130;p85"/>
          <p:cNvSpPr txBox="1"/>
          <p:nvPr>
            <p:ph idx="7" type="body"/>
          </p:nvPr>
        </p:nvSpPr>
        <p:spPr>
          <a:xfrm>
            <a:off x="8325400" y="3175025"/>
            <a:ext cx="3285900" cy="3225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131" name="Google Shape;131;p8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2805">
          <p15:clr>
            <a:srgbClr val="FBAE40"/>
          </p15:clr>
        </p15:guide>
        <p15:guide id="3" pos="4875">
          <p15:clr>
            <a:srgbClr val="FBAE40"/>
          </p15:clr>
        </p15:guide>
        <p15:guide id="4" pos="5244">
          <p15:clr>
            <a:srgbClr val="FBAE40"/>
          </p15:clr>
        </p15:guide>
        <p15:guide id="5" pos="2438">
          <p15:clr>
            <a:srgbClr val="FBAE40"/>
          </p15:clr>
        </p15:guide>
        <p15:guide id="6" orient="horz" pos="1560">
          <p15:clr>
            <a:srgbClr val="FBAE40"/>
          </p15:clr>
        </p15:guide>
        <p15:guide id="7" orient="horz" pos="1704">
          <p15:clr>
            <a:srgbClr val="FBAE40"/>
          </p15:clr>
        </p15:guide>
        <p15:guide id="8" pos="2804">
          <p15:clr>
            <a:srgbClr val="FBAE40"/>
          </p15:clr>
        </p15:guide>
        <p15:guide id="9" pos="4876">
          <p15:clr>
            <a:srgbClr val="FBAE40"/>
          </p15:clr>
        </p15:guide>
        <p15:guide id="10" pos="5242">
          <p15:clr>
            <a:srgbClr val="FBAE40"/>
          </p15:clr>
        </p15:guide>
        <p15:guide id="11" orient="horz" pos="2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showMasterSp="0">
  <p:cSld name="BLANK_2_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g2724e8059ad_0_2036"/>
          <p:cNvSpPr txBox="1"/>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en-GB" sz="1100" u="none" cap="none" strike="noStrike">
                <a:solidFill>
                  <a:srgbClr val="FFFFFF"/>
                </a:solidFill>
                <a:latin typeface="Inter Medium"/>
                <a:ea typeface="Inter Medium"/>
                <a:cs typeface="Inter Medium"/>
                <a:sym typeface="Inter Medium"/>
              </a:rPr>
              <a:t>‹#›</a:t>
            </a:fld>
            <a:endParaRPr b="0" i="0" sz="1100" u="none" cap="none" strike="noStrike">
              <a:solidFill>
                <a:srgbClr val="FFFFFF"/>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hite)" showMasterSp="0">
  <p:cSld name="Contents_1">
    <p:spTree>
      <p:nvGrpSpPr>
        <p:cNvPr id="132" name="Shape 132"/>
        <p:cNvGrpSpPr/>
        <p:nvPr/>
      </p:nvGrpSpPr>
      <p:grpSpPr>
        <a:xfrm>
          <a:off x="0" y="0"/>
          <a:ext cx="0" cy="0"/>
          <a:chOff x="0" y="0"/>
          <a:chExt cx="0" cy="0"/>
        </a:xfrm>
      </p:grpSpPr>
      <p:sp>
        <p:nvSpPr>
          <p:cNvPr id="133" name="Google Shape;133;p86"/>
          <p:cNvSpPr txBox="1"/>
          <p:nvPr>
            <p:ph type="title"/>
          </p:nvPr>
        </p:nvSpPr>
        <p:spPr>
          <a:xfrm>
            <a:off x="581025" y="2520725"/>
            <a:ext cx="11030100" cy="2538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9600"/>
              <a:buNone/>
              <a:defRPr sz="9600"/>
            </a:lvl1pPr>
            <a:lvl2pPr lvl="1"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2pPr>
            <a:lvl3pPr lvl="2"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3pPr>
            <a:lvl4pPr lvl="3"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4pPr>
            <a:lvl5pPr lvl="4"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5pPr>
            <a:lvl6pPr lvl="5"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6pPr>
            <a:lvl7pPr lvl="6"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7pPr>
            <a:lvl8pPr lvl="7"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8pPr>
            <a:lvl9pPr lvl="8" algn="l">
              <a:lnSpc>
                <a:spcPct val="100000"/>
              </a:lnSpc>
              <a:spcBef>
                <a:spcPts val="0"/>
              </a:spcBef>
              <a:spcAft>
                <a:spcPts val="0"/>
              </a:spcAft>
              <a:buClr>
                <a:schemeClr val="dk1"/>
              </a:buClr>
              <a:buSzPts val="1400"/>
              <a:buNone/>
              <a:defRPr>
                <a:solidFill>
                  <a:schemeClr val="dk1"/>
                </a:solidFill>
                <a:latin typeface="Arial"/>
                <a:ea typeface="Arial"/>
                <a:cs typeface="Arial"/>
                <a:sym typeface="Arial"/>
              </a:defRPr>
            </a:lvl9pPr>
          </a:lstStyle>
          <a:p/>
        </p:txBody>
      </p:sp>
      <p:sp>
        <p:nvSpPr>
          <p:cNvPr id="134" name="Google Shape;134;p86"/>
          <p:cNvSpPr txBox="1"/>
          <p:nvPr>
            <p:ph idx="1" type="subTitle"/>
          </p:nvPr>
        </p:nvSpPr>
        <p:spPr>
          <a:xfrm>
            <a:off x="581025" y="5058725"/>
            <a:ext cx="11030100" cy="1342200"/>
          </a:xfrm>
          <a:prstGeom prst="rect">
            <a:avLst/>
          </a:prstGeom>
          <a:noFill/>
          <a:ln>
            <a:noFill/>
          </a:ln>
        </p:spPr>
        <p:txBody>
          <a:bodyPr anchorCtr="0" anchor="t" bIns="0" lIns="0" spcFirstLastPara="1" rIns="0" wrap="square" tIns="0">
            <a:normAutofit/>
          </a:bodyPr>
          <a:lstStyle>
            <a:lvl1pPr lvl="0" algn="l">
              <a:lnSpc>
                <a:spcPct val="100000"/>
              </a:lnSpc>
              <a:spcBef>
                <a:spcPts val="762"/>
              </a:spcBef>
              <a:spcAft>
                <a:spcPts val="0"/>
              </a:spcAft>
              <a:buSzPts val="4800"/>
              <a:buFont typeface="Rubik"/>
              <a:buNone/>
              <a:defRPr b="1" sz="4800">
                <a:latin typeface="Rubik"/>
                <a:ea typeface="Rubik"/>
                <a:cs typeface="Rubik"/>
                <a:sym typeface="Rubik"/>
              </a:defRPr>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35" name="Google Shape;135;p8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36" name="Shape 136"/>
        <p:cNvGrpSpPr/>
        <p:nvPr/>
      </p:nvGrpSpPr>
      <p:grpSpPr>
        <a:xfrm>
          <a:off x="0" y="0"/>
          <a:ext cx="0" cy="0"/>
          <a:chOff x="0" y="0"/>
          <a:chExt cx="0" cy="0"/>
        </a:xfrm>
      </p:grpSpPr>
      <p:sp>
        <p:nvSpPr>
          <p:cNvPr id="137" name="Google Shape;137;p88"/>
          <p:cNvSpPr txBox="1"/>
          <p:nvPr/>
        </p:nvSpPr>
        <p:spPr>
          <a:xfrm>
            <a:off x="580572" y="384048"/>
            <a:ext cx="11031000" cy="759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2400"/>
              <a:buFont typeface="Arial"/>
              <a:buNone/>
            </a:pPr>
            <a:r>
              <a:t/>
            </a:r>
            <a:endParaRPr b="1" i="0" sz="2400" u="none" cap="none" strike="noStrike">
              <a:solidFill>
                <a:srgbClr val="000000"/>
              </a:solidFill>
              <a:latin typeface="Rubik"/>
              <a:ea typeface="Rubik"/>
              <a:cs typeface="Rubik"/>
              <a:sym typeface="Rubik"/>
            </a:endParaRPr>
          </a:p>
        </p:txBody>
      </p:sp>
      <p:sp>
        <p:nvSpPr>
          <p:cNvPr id="138" name="Google Shape;138;p88"/>
          <p:cNvSpPr txBox="1"/>
          <p:nvPr/>
        </p:nvSpPr>
        <p:spPr>
          <a:xfrm>
            <a:off x="580572" y="1399032"/>
            <a:ext cx="11031000" cy="5001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762"/>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139" name="Google Shape;139;p8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White) 1" showMasterSp="0">
  <p:cSld name="Contents_1_1">
    <p:bg>
      <p:bgPr>
        <a:solidFill>
          <a:schemeClr val="accent4"/>
        </a:solidFill>
      </p:bgPr>
    </p:bg>
    <p:spTree>
      <p:nvGrpSpPr>
        <p:cNvPr id="140" name="Shape 140"/>
        <p:cNvGrpSpPr/>
        <p:nvPr/>
      </p:nvGrpSpPr>
      <p:grpSpPr>
        <a:xfrm>
          <a:off x="0" y="0"/>
          <a:ext cx="0" cy="0"/>
          <a:chOff x="0" y="0"/>
          <a:chExt cx="0" cy="0"/>
        </a:xfrm>
      </p:grpSpPr>
      <p:sp>
        <p:nvSpPr>
          <p:cNvPr id="141" name="Google Shape;141;p89"/>
          <p:cNvSpPr txBox="1"/>
          <p:nvPr>
            <p:ph idx="1" type="subTitle"/>
          </p:nvPr>
        </p:nvSpPr>
        <p:spPr>
          <a:xfrm>
            <a:off x="228600" y="5199975"/>
            <a:ext cx="7204500" cy="299400"/>
          </a:xfrm>
          <a:prstGeom prst="rect">
            <a:avLst/>
          </a:prstGeom>
          <a:noFill/>
          <a:ln>
            <a:noFill/>
          </a:ln>
        </p:spPr>
        <p:txBody>
          <a:bodyPr anchorCtr="0" anchor="t" bIns="0" lIns="0" spcFirstLastPara="1" rIns="0" wrap="square" tIns="0">
            <a:normAutofit/>
          </a:bodyPr>
          <a:lstStyle>
            <a:lvl1pPr lvl="0" algn="l">
              <a:lnSpc>
                <a:spcPct val="100000"/>
              </a:lnSpc>
              <a:spcBef>
                <a:spcPts val="762"/>
              </a:spcBef>
              <a:spcAft>
                <a:spcPts val="0"/>
              </a:spcAft>
              <a:buSzPts val="2000"/>
              <a:buFont typeface="Inter"/>
              <a:buNone/>
              <a:defRPr sz="2000">
                <a:latin typeface="Inter"/>
                <a:ea typeface="Inter"/>
                <a:cs typeface="Inter"/>
                <a:sym typeface="Inter"/>
              </a:defRPr>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142" name="Google Shape;142;p89"/>
          <p:cNvSpPr txBox="1"/>
          <p:nvPr>
            <p:ph type="title"/>
          </p:nvPr>
        </p:nvSpPr>
        <p:spPr>
          <a:xfrm>
            <a:off x="228600" y="3639100"/>
            <a:ext cx="6047100" cy="1293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4500"/>
              <a:buFont typeface="Inter"/>
              <a:buNone/>
              <a:defRPr b="0" sz="4500">
                <a:latin typeface="Inter"/>
                <a:ea typeface="Inter"/>
                <a:cs typeface="Inter"/>
                <a:sym typeface="Inter"/>
              </a:defRPr>
            </a:lvl1pPr>
            <a:lvl2pPr lvl="1"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2pPr>
            <a:lvl3pPr lvl="2"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3pPr>
            <a:lvl4pPr lvl="3"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4pPr>
            <a:lvl5pPr lvl="4"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5pPr>
            <a:lvl6pPr lvl="5"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6pPr>
            <a:lvl7pPr lvl="6"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7pPr>
            <a:lvl8pPr lvl="7"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8pPr>
            <a:lvl9pPr lvl="8" algn="l">
              <a:lnSpc>
                <a:spcPct val="100000"/>
              </a:lnSpc>
              <a:spcBef>
                <a:spcPts val="0"/>
              </a:spcBef>
              <a:spcAft>
                <a:spcPts val="0"/>
              </a:spcAft>
              <a:buClr>
                <a:schemeClr val="dk1"/>
              </a:buClr>
              <a:buSzPts val="4500"/>
              <a:buNone/>
              <a:defRPr sz="4500">
                <a:solidFill>
                  <a:schemeClr val="dk1"/>
                </a:solidFill>
                <a:latin typeface="Arial"/>
                <a:ea typeface="Arial"/>
                <a:cs typeface="Arial"/>
                <a:sym typeface="Arial"/>
              </a:defRPr>
            </a:lvl9pPr>
          </a:lstStyle>
          <a:p/>
        </p:txBody>
      </p:sp>
      <p:sp>
        <p:nvSpPr>
          <p:cNvPr id="143" name="Google Shape;143;p89"/>
          <p:cNvSpPr txBox="1"/>
          <p:nvPr>
            <p:ph idx="2" type="title"/>
          </p:nvPr>
        </p:nvSpPr>
        <p:spPr>
          <a:xfrm>
            <a:off x="228600" y="2506925"/>
            <a:ext cx="11670600" cy="865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6600"/>
              <a:buFont typeface="Inter"/>
              <a:buNone/>
              <a:defRPr b="0" sz="6600">
                <a:latin typeface="Inter"/>
                <a:ea typeface="Inter"/>
                <a:cs typeface="Inter"/>
                <a:sym typeface="Inter"/>
              </a:defRPr>
            </a:lvl1pPr>
            <a:lvl2pPr lvl="1"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2pPr>
            <a:lvl3pPr lvl="2"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3pPr>
            <a:lvl4pPr lvl="3"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4pPr>
            <a:lvl5pPr lvl="4"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5pPr>
            <a:lvl6pPr lvl="5"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6pPr>
            <a:lvl7pPr lvl="6"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7pPr>
            <a:lvl8pPr lvl="7"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8pPr>
            <a:lvl9pPr lvl="8" algn="l">
              <a:lnSpc>
                <a:spcPct val="100000"/>
              </a:lnSpc>
              <a:spcBef>
                <a:spcPts val="0"/>
              </a:spcBef>
              <a:spcAft>
                <a:spcPts val="0"/>
              </a:spcAft>
              <a:buClr>
                <a:schemeClr val="dk1"/>
              </a:buClr>
              <a:buSzPts val="6600"/>
              <a:buFont typeface="Inter"/>
              <a:buNone/>
              <a:defRPr sz="6600">
                <a:solidFill>
                  <a:schemeClr val="dk1"/>
                </a:solidFill>
                <a:latin typeface="Inter"/>
                <a:ea typeface="Inter"/>
                <a:cs typeface="Inter"/>
                <a:sym typeface="Inter"/>
              </a:defRPr>
            </a:lvl9pPr>
          </a:lstStyle>
          <a:p/>
        </p:txBody>
      </p:sp>
      <p:pic>
        <p:nvPicPr>
          <p:cNvPr id="144" name="Google Shape;144;p89"/>
          <p:cNvPicPr preferRelativeResize="0"/>
          <p:nvPr/>
        </p:nvPicPr>
        <p:blipFill rotWithShape="1">
          <a:blip r:embed="rId2">
            <a:alphaModFix/>
          </a:blip>
          <a:srcRect b="4688" l="924" r="70535" t="0"/>
          <a:stretch/>
        </p:blipFill>
        <p:spPr>
          <a:xfrm>
            <a:off x="228600" y="228600"/>
            <a:ext cx="351974" cy="347700"/>
          </a:xfrm>
          <a:prstGeom prst="rect">
            <a:avLst/>
          </a:prstGeom>
          <a:noFill/>
          <a:ln>
            <a:noFill/>
          </a:ln>
        </p:spPr>
      </p:pic>
      <p:sp>
        <p:nvSpPr>
          <p:cNvPr id="145" name="Google Shape;145;p89"/>
          <p:cNvSpPr txBox="1"/>
          <p:nvPr/>
        </p:nvSpPr>
        <p:spPr>
          <a:xfrm>
            <a:off x="761500" y="332050"/>
            <a:ext cx="3984000" cy="205800"/>
          </a:xfrm>
          <a:prstGeom prst="rect">
            <a:avLst/>
          </a:prstGeom>
          <a:noFill/>
          <a:ln>
            <a:noFill/>
          </a:ln>
        </p:spPr>
        <p:txBody>
          <a:bodyPr anchorCtr="0" anchor="ctr" bIns="0" lIns="0" spcFirstLastPara="1" rIns="91425" wrap="square" tIns="0">
            <a:noAutofit/>
          </a:bodyPr>
          <a:lstStyle/>
          <a:p>
            <a:pPr indent="0" lvl="0" marL="0" marR="0" rtl="0" algn="l">
              <a:lnSpc>
                <a:spcPct val="117857"/>
              </a:lnSpc>
              <a:spcBef>
                <a:spcPts val="0"/>
              </a:spcBef>
              <a:spcAft>
                <a:spcPts val="0"/>
              </a:spcAft>
              <a:buClr>
                <a:srgbClr val="000000"/>
              </a:buClr>
              <a:buSzPts val="1000"/>
              <a:buFont typeface="Arial"/>
              <a:buNone/>
            </a:pPr>
            <a:r>
              <a:rPr b="0" i="0" lang="en-GB" sz="1000" u="none" cap="none" strike="noStrike">
                <a:solidFill>
                  <a:schemeClr val="dk1"/>
                </a:solidFill>
                <a:latin typeface="Inter"/>
                <a:ea typeface="Inter"/>
                <a:cs typeface="Inter"/>
                <a:sym typeface="Inter"/>
              </a:rPr>
              <a:t>Kementerian Pendidikan, Kebudayaan, Riset, dan Teknologi</a:t>
            </a:r>
            <a:endParaRPr b="0" i="0" sz="1000" u="none" cap="none" strike="noStrike">
              <a:solidFill>
                <a:schemeClr val="dk1"/>
              </a:solidFill>
              <a:latin typeface="Inter"/>
              <a:ea typeface="Inter"/>
              <a:cs typeface="Inter"/>
              <a:sym typeface="Inter"/>
            </a:endParaRPr>
          </a:p>
        </p:txBody>
      </p:sp>
      <p:sp>
        <p:nvSpPr>
          <p:cNvPr id="146" name="Google Shape;146;p89"/>
          <p:cNvSpPr txBox="1"/>
          <p:nvPr/>
        </p:nvSpPr>
        <p:spPr>
          <a:xfrm>
            <a:off x="228600" y="6482667"/>
            <a:ext cx="70476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chemeClr val="dk1"/>
                </a:solidFill>
                <a:latin typeface="Arial"/>
                <a:ea typeface="Arial"/>
                <a:cs typeface="Arial"/>
                <a:sym typeface="Arial"/>
              </a:rPr>
              <a:t>Dokumen Rahasia I 2023 - Kemendikbudristek.</a:t>
            </a:r>
            <a:r>
              <a:rPr b="0" i="0" lang="en-GB" sz="800" u="none" cap="none" strike="noStrike">
                <a:solidFill>
                  <a:schemeClr val="dk1"/>
                </a:solidFill>
                <a:latin typeface="Arial"/>
                <a:ea typeface="Arial"/>
                <a:cs typeface="Arial"/>
                <a:sym typeface="Arial"/>
              </a:rPr>
              <a:t> Informasi ini bersifat pribadi dan rahasia. Konten apa pun hanya milik Kemendikbudristek.</a:t>
            </a:r>
            <a:endParaRPr b="0" i="0" sz="800" u="none" cap="none" strike="noStrike">
              <a:solidFill>
                <a:schemeClr val="dk1"/>
              </a:solidFill>
              <a:latin typeface="Arial"/>
              <a:ea typeface="Arial"/>
              <a:cs typeface="Arial"/>
              <a:sym typeface="Arial"/>
            </a:endParaRPr>
          </a:p>
        </p:txBody>
      </p:sp>
      <p:sp>
        <p:nvSpPr>
          <p:cNvPr id="147" name="Google Shape;147;p8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6"/>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 type="body"/>
          </p:nvPr>
        </p:nvSpPr>
        <p:spPr>
          <a:xfrm>
            <a:off x="580572" y="1399032"/>
            <a:ext cx="11031000" cy="50019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762"/>
              </a:spcBef>
              <a:spcAft>
                <a:spcPts val="0"/>
              </a:spcAft>
              <a:buClr>
                <a:schemeClr val="dk1"/>
              </a:buClr>
              <a:buSzPts val="1800"/>
              <a:buChar char="•"/>
              <a:defRPr/>
            </a:lvl1pPr>
            <a:lvl2pPr indent="-342900" lvl="1" marL="914400" algn="l">
              <a:lnSpc>
                <a:spcPct val="100000"/>
              </a:lnSpc>
              <a:spcBef>
                <a:spcPts val="381"/>
              </a:spcBef>
              <a:spcAft>
                <a:spcPts val="0"/>
              </a:spcAft>
              <a:buClr>
                <a:schemeClr val="dk1"/>
              </a:buClr>
              <a:buSzPts val="1800"/>
              <a:buChar char="–"/>
              <a:defRPr/>
            </a:lvl2pPr>
            <a:lvl3pPr indent="-342900" lvl="2" marL="1371600" algn="l">
              <a:lnSpc>
                <a:spcPct val="100000"/>
              </a:lnSpc>
              <a:spcBef>
                <a:spcPts val="381"/>
              </a:spcBef>
              <a:spcAft>
                <a:spcPts val="0"/>
              </a:spcAft>
              <a:buClr>
                <a:schemeClr val="dk1"/>
              </a:buClr>
              <a:buSzPts val="1800"/>
              <a:buChar char="-"/>
              <a:defRPr/>
            </a:lvl3pPr>
            <a:lvl4pPr indent="-342900" lvl="3" marL="1828800" algn="l">
              <a:lnSpc>
                <a:spcPct val="100000"/>
              </a:lnSpc>
              <a:spcBef>
                <a:spcPts val="381"/>
              </a:spcBef>
              <a:spcAft>
                <a:spcPts val="0"/>
              </a:spcAft>
              <a:buClr>
                <a:schemeClr val="dk1"/>
              </a:buClr>
              <a:buSzPts val="1800"/>
              <a:buChar char="-"/>
              <a:defRPr/>
            </a:lvl4pPr>
            <a:lvl5pPr indent="-342900" lvl="4" marL="2286000" algn="l">
              <a:lnSpc>
                <a:spcPct val="100000"/>
              </a:lnSpc>
              <a:spcBef>
                <a:spcPts val="381"/>
              </a:spcBef>
              <a:spcAft>
                <a:spcPts val="0"/>
              </a:spcAft>
              <a:buClr>
                <a:schemeClr val="dk1"/>
              </a:buClr>
              <a:buSzPts val="1800"/>
              <a:buChar char="-"/>
              <a:defRPr/>
            </a:lvl5pPr>
            <a:lvl6pPr indent="-342900" lvl="5" marL="2743200" algn="l">
              <a:lnSpc>
                <a:spcPct val="100000"/>
              </a:lnSpc>
              <a:spcBef>
                <a:spcPts val="381"/>
              </a:spcBef>
              <a:spcAft>
                <a:spcPts val="0"/>
              </a:spcAft>
              <a:buClr>
                <a:schemeClr val="dk1"/>
              </a:buClr>
              <a:buSzPts val="1800"/>
              <a:buChar char="-"/>
              <a:defRPr/>
            </a:lvl6pPr>
            <a:lvl7pPr indent="-342900" lvl="6" marL="3200400" algn="l">
              <a:lnSpc>
                <a:spcPct val="100000"/>
              </a:lnSpc>
              <a:spcBef>
                <a:spcPts val="381"/>
              </a:spcBef>
              <a:spcAft>
                <a:spcPts val="0"/>
              </a:spcAft>
              <a:buClr>
                <a:schemeClr val="dk1"/>
              </a:buClr>
              <a:buSzPts val="1800"/>
              <a:buChar char="-"/>
              <a:defRPr/>
            </a:lvl7pPr>
            <a:lvl8pPr indent="-342900" lvl="7" marL="3657600" algn="l">
              <a:lnSpc>
                <a:spcPct val="100000"/>
              </a:lnSpc>
              <a:spcBef>
                <a:spcPts val="381"/>
              </a:spcBef>
              <a:spcAft>
                <a:spcPts val="0"/>
              </a:spcAft>
              <a:buClr>
                <a:schemeClr val="dk1"/>
              </a:buClr>
              <a:buSzPts val="1800"/>
              <a:buChar char="-"/>
              <a:defRPr/>
            </a:lvl8pPr>
            <a:lvl9pPr indent="-342900" lvl="8" marL="4114800" algn="l">
              <a:lnSpc>
                <a:spcPct val="100000"/>
              </a:lnSpc>
              <a:spcBef>
                <a:spcPts val="381"/>
              </a:spcBef>
              <a:spcAft>
                <a:spcPts val="0"/>
              </a:spcAft>
              <a:buClr>
                <a:schemeClr val="dk1"/>
              </a:buClr>
              <a:buSzPts val="1800"/>
              <a:buChar char="-"/>
              <a:defRPr/>
            </a:lvl9pPr>
          </a:lstStyle>
          <a:p/>
        </p:txBody>
      </p:sp>
      <p:sp>
        <p:nvSpPr>
          <p:cNvPr id="24" name="Google Shape;24;p7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wo Columns)" type="twoObj">
  <p:cSld name="TWO_OBJECTS">
    <p:spTree>
      <p:nvGrpSpPr>
        <p:cNvPr id="25" name="Shape 25"/>
        <p:cNvGrpSpPr/>
        <p:nvPr/>
      </p:nvGrpSpPr>
      <p:grpSpPr>
        <a:xfrm>
          <a:off x="0" y="0"/>
          <a:ext cx="0" cy="0"/>
          <a:chOff x="0" y="0"/>
          <a:chExt cx="0" cy="0"/>
        </a:xfrm>
      </p:grpSpPr>
      <p:sp>
        <p:nvSpPr>
          <p:cNvPr id="26" name="Google Shape;26;p77"/>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 type="body"/>
          </p:nvPr>
        </p:nvSpPr>
        <p:spPr>
          <a:xfrm>
            <a:off x="580575" y="1399025"/>
            <a:ext cx="5224800" cy="5001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28" name="Google Shape;28;p77"/>
          <p:cNvSpPr txBox="1"/>
          <p:nvPr>
            <p:ph idx="2" type="body"/>
          </p:nvPr>
        </p:nvSpPr>
        <p:spPr>
          <a:xfrm>
            <a:off x="6386525" y="1399025"/>
            <a:ext cx="5224800" cy="50019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29" name="Google Shape;29;p7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3657">
          <p15:clr>
            <a:srgbClr val="FBAE40"/>
          </p15:clr>
        </p15:guide>
        <p15:guide id="3" pos="40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1/3:2/3 Split) 1">
  <p:cSld name="2 columns 1/3 split_1">
    <p:spTree>
      <p:nvGrpSpPr>
        <p:cNvPr id="30" name="Shape 30"/>
        <p:cNvGrpSpPr/>
        <p:nvPr/>
      </p:nvGrpSpPr>
      <p:grpSpPr>
        <a:xfrm>
          <a:off x="0" y="0"/>
          <a:ext cx="0" cy="0"/>
          <a:chOff x="0" y="0"/>
          <a:chExt cx="0" cy="0"/>
        </a:xfrm>
      </p:grpSpPr>
      <p:sp>
        <p:nvSpPr>
          <p:cNvPr id="31" name="Google Shape;31;p70"/>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0"/>
          <p:cNvSpPr txBox="1"/>
          <p:nvPr>
            <p:ph idx="1" type="subTitle"/>
          </p:nvPr>
        </p:nvSpPr>
        <p:spPr>
          <a:xfrm>
            <a:off x="580558" y="13990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33" name="Google Shape;33;p70"/>
          <p:cNvSpPr txBox="1"/>
          <p:nvPr>
            <p:ph idx="2" type="body"/>
          </p:nvPr>
        </p:nvSpPr>
        <p:spPr>
          <a:xfrm>
            <a:off x="580275" y="1879600"/>
            <a:ext cx="32898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34" name="Google Shape;34;p70"/>
          <p:cNvSpPr txBox="1"/>
          <p:nvPr>
            <p:ph idx="3" type="subTitle"/>
          </p:nvPr>
        </p:nvSpPr>
        <p:spPr>
          <a:xfrm>
            <a:off x="4451681" y="1399025"/>
            <a:ext cx="71592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35" name="Google Shape;35;p70"/>
          <p:cNvSpPr txBox="1"/>
          <p:nvPr>
            <p:ph idx="4" type="body"/>
          </p:nvPr>
        </p:nvSpPr>
        <p:spPr>
          <a:xfrm>
            <a:off x="4451065" y="1879600"/>
            <a:ext cx="71592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36" name="Google Shape;36;p7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2805">
          <p15:clr>
            <a:srgbClr val="FBAE40"/>
          </p15:clr>
        </p15:guide>
        <p15:guide id="3" orient="horz" pos="1184">
          <p15:clr>
            <a:srgbClr val="FBAE40"/>
          </p15:clr>
        </p15:guide>
        <p15:guide id="4" pos="2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ictured)" showMasterSp="0">
  <p:cSld name="Blank">
    <p:spTree>
      <p:nvGrpSpPr>
        <p:cNvPr id="37" name="Shape 37"/>
        <p:cNvGrpSpPr/>
        <p:nvPr/>
      </p:nvGrpSpPr>
      <p:grpSpPr>
        <a:xfrm>
          <a:off x="0" y="0"/>
          <a:ext cx="0" cy="0"/>
          <a:chOff x="0" y="0"/>
          <a:chExt cx="0" cy="0"/>
        </a:xfrm>
      </p:grpSpPr>
      <p:pic>
        <p:nvPicPr>
          <p:cNvPr id="38" name="Google Shape;38;p71"/>
          <p:cNvPicPr preferRelativeResize="0"/>
          <p:nvPr/>
        </p:nvPicPr>
        <p:blipFill rotWithShape="1">
          <a:blip r:embed="rId2">
            <a:alphaModFix/>
          </a:blip>
          <a:srcRect b="7911" l="0" r="0" t="7920"/>
          <a:stretch/>
        </p:blipFill>
        <p:spPr>
          <a:xfrm>
            <a:off x="-33150" y="0"/>
            <a:ext cx="12225152" cy="6857999"/>
          </a:xfrm>
          <a:prstGeom prst="rect">
            <a:avLst/>
          </a:prstGeom>
          <a:noFill/>
          <a:ln>
            <a:noFill/>
          </a:ln>
        </p:spPr>
      </p:pic>
      <p:sp>
        <p:nvSpPr>
          <p:cNvPr id="39" name="Google Shape;39;p71"/>
          <p:cNvSpPr txBox="1"/>
          <p:nvPr/>
        </p:nvSpPr>
        <p:spPr>
          <a:xfrm>
            <a:off x="11273956" y="6218575"/>
            <a:ext cx="625200" cy="3927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70"/>
              <a:buFont typeface="Calibri"/>
              <a:buNone/>
            </a:pPr>
            <a:r>
              <a:rPr b="0" i="0" lang="en-GB" sz="800" u="none" cap="none" strike="noStrike">
                <a:solidFill>
                  <a:srgbClr val="FFFFFF"/>
                </a:solidFill>
                <a:latin typeface="Inter"/>
                <a:ea typeface="Inter"/>
                <a:cs typeface="Inter"/>
                <a:sym typeface="Inter"/>
              </a:rPr>
              <a:t> Slide </a:t>
            </a:r>
            <a:fld id="{00000000-1234-1234-1234-123412341234}" type="slidenum">
              <a:rPr b="0" i="0" lang="en-GB" sz="800" u="none" cap="none" strike="noStrike">
                <a:solidFill>
                  <a:srgbClr val="FFFFFF"/>
                </a:solidFill>
                <a:latin typeface="Inter"/>
                <a:ea typeface="Inter"/>
                <a:cs typeface="Inter"/>
                <a:sym typeface="Inter"/>
              </a:rPr>
              <a:t>‹#›</a:t>
            </a:fld>
            <a:endParaRPr b="0" i="0" sz="800" u="none" cap="none" strike="noStrike">
              <a:solidFill>
                <a:srgbClr val="FFFFFF"/>
              </a:solidFill>
              <a:latin typeface="Inter"/>
              <a:ea typeface="Inter"/>
              <a:cs typeface="Inter"/>
              <a:sym typeface="Inter"/>
            </a:endParaRPr>
          </a:p>
        </p:txBody>
      </p:sp>
      <p:sp>
        <p:nvSpPr>
          <p:cNvPr id="40" name="Google Shape;40;p71"/>
          <p:cNvSpPr txBox="1"/>
          <p:nvPr/>
        </p:nvSpPr>
        <p:spPr>
          <a:xfrm>
            <a:off x="228600" y="6482667"/>
            <a:ext cx="70476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0" i="0" lang="en-GB" sz="800" u="none" cap="none" strike="noStrike">
                <a:solidFill>
                  <a:srgbClr val="FFFFFF"/>
                </a:solidFill>
                <a:latin typeface="Inter SemiBold"/>
                <a:ea typeface="Inter SemiBold"/>
                <a:cs typeface="Inter SemiBold"/>
                <a:sym typeface="Inter SemiBold"/>
              </a:rPr>
              <a:t>Dokumen Rahasia I 2023 - Kemendikbudristek</a:t>
            </a:r>
            <a:r>
              <a:rPr b="0" i="0" lang="en-GB" sz="800" u="none" cap="none" strike="noStrike">
                <a:solidFill>
                  <a:srgbClr val="FFFFFF"/>
                </a:solidFill>
                <a:latin typeface="Inter"/>
                <a:ea typeface="Inter"/>
                <a:cs typeface="Inter"/>
                <a:sym typeface="Inter"/>
              </a:rPr>
              <a:t>. Informasi ini bersifat pribadi dan rahasia. Konten apa pun hanya milik Kemendikbudristek.</a:t>
            </a:r>
            <a:endParaRPr b="0" i="0" sz="800" u="none" cap="none" strike="noStrike">
              <a:solidFill>
                <a:srgbClr val="FFFFFF"/>
              </a:solidFill>
              <a:latin typeface="Inter"/>
              <a:ea typeface="Inter"/>
              <a:cs typeface="Inter"/>
              <a:sym typeface="Inter"/>
            </a:endParaRPr>
          </a:p>
        </p:txBody>
      </p:sp>
      <p:pic>
        <p:nvPicPr>
          <p:cNvPr id="41" name="Google Shape;41;p71"/>
          <p:cNvPicPr preferRelativeResize="0"/>
          <p:nvPr/>
        </p:nvPicPr>
        <p:blipFill rotWithShape="1">
          <a:blip r:embed="rId3">
            <a:alphaModFix/>
          </a:blip>
          <a:srcRect b="4688" l="924" r="70535" t="0"/>
          <a:stretch/>
        </p:blipFill>
        <p:spPr>
          <a:xfrm>
            <a:off x="228600" y="228600"/>
            <a:ext cx="351974" cy="347700"/>
          </a:xfrm>
          <a:prstGeom prst="rect">
            <a:avLst/>
          </a:prstGeom>
          <a:noFill/>
          <a:ln>
            <a:noFill/>
          </a:ln>
        </p:spPr>
      </p:pic>
      <p:sp>
        <p:nvSpPr>
          <p:cNvPr id="42" name="Google Shape;42;p71"/>
          <p:cNvSpPr txBox="1"/>
          <p:nvPr/>
        </p:nvSpPr>
        <p:spPr>
          <a:xfrm>
            <a:off x="761500" y="332050"/>
            <a:ext cx="3984000" cy="205800"/>
          </a:xfrm>
          <a:prstGeom prst="rect">
            <a:avLst/>
          </a:prstGeom>
          <a:noFill/>
          <a:ln>
            <a:noFill/>
          </a:ln>
        </p:spPr>
        <p:txBody>
          <a:bodyPr anchorCtr="0" anchor="ctr" bIns="0" lIns="0" spcFirstLastPara="1" rIns="91425" wrap="square" tIns="0">
            <a:noAutofit/>
          </a:bodyPr>
          <a:lstStyle/>
          <a:p>
            <a:pPr indent="0" lvl="0" marL="0" marR="0" rtl="0" algn="l">
              <a:lnSpc>
                <a:spcPct val="117857"/>
              </a:lnSpc>
              <a:spcBef>
                <a:spcPts val="0"/>
              </a:spcBef>
              <a:spcAft>
                <a:spcPts val="0"/>
              </a:spcAft>
              <a:buClr>
                <a:srgbClr val="000000"/>
              </a:buClr>
              <a:buSzPts val="1000"/>
              <a:buFont typeface="Arial"/>
              <a:buNone/>
            </a:pPr>
            <a:r>
              <a:rPr b="0" i="0" lang="en-GB" sz="1000" u="none" cap="none" strike="noStrike">
                <a:solidFill>
                  <a:srgbClr val="F6F9F1"/>
                </a:solidFill>
                <a:latin typeface="Inter"/>
                <a:ea typeface="Inter"/>
                <a:cs typeface="Inter"/>
                <a:sym typeface="Inter"/>
              </a:rPr>
              <a:t>Kementerian Pendidikan, Kebudayan, Riset, dan Teknologi</a:t>
            </a:r>
            <a:endParaRPr b="0" i="0" sz="1000" u="none" cap="none" strike="noStrike">
              <a:solidFill>
                <a:srgbClr val="F6F9F1"/>
              </a:solidFill>
              <a:latin typeface="Inter"/>
              <a:ea typeface="Inter"/>
              <a:cs typeface="Inter"/>
              <a:sym typeface="Inter"/>
            </a:endParaRPr>
          </a:p>
        </p:txBody>
      </p:sp>
      <p:sp>
        <p:nvSpPr>
          <p:cNvPr id="43" name="Google Shape;43;p7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Heading">
    <p:spTree>
      <p:nvGrpSpPr>
        <p:cNvPr id="44" name="Shape 44"/>
        <p:cNvGrpSpPr/>
        <p:nvPr/>
      </p:nvGrpSpPr>
      <p:grpSpPr>
        <a:xfrm>
          <a:off x="0" y="0"/>
          <a:ext cx="0" cy="0"/>
          <a:chOff x="0" y="0"/>
          <a:chExt cx="0" cy="0"/>
        </a:xfrm>
      </p:grpSpPr>
      <p:sp>
        <p:nvSpPr>
          <p:cNvPr id="45" name="Google Shape;45;p73"/>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73"/>
          <p:cNvSpPr txBox="1"/>
          <p:nvPr>
            <p:ph idx="1" type="subTitle"/>
          </p:nvPr>
        </p:nvSpPr>
        <p:spPr>
          <a:xfrm>
            <a:off x="581025" y="1399025"/>
            <a:ext cx="110310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47" name="Google Shape;47;p73"/>
          <p:cNvSpPr txBox="1"/>
          <p:nvPr>
            <p:ph idx="2" type="body"/>
          </p:nvPr>
        </p:nvSpPr>
        <p:spPr>
          <a:xfrm>
            <a:off x="580575" y="1879601"/>
            <a:ext cx="110310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48" name="Google Shape;48;p7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orient="horz" pos="11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Two Columns)">
  <p:cSld name="2 headings">
    <p:spTree>
      <p:nvGrpSpPr>
        <p:cNvPr id="49" name="Shape 49"/>
        <p:cNvGrpSpPr/>
        <p:nvPr/>
      </p:nvGrpSpPr>
      <p:grpSpPr>
        <a:xfrm>
          <a:off x="0" y="0"/>
          <a:ext cx="0" cy="0"/>
          <a:chOff x="0" y="0"/>
          <a:chExt cx="0" cy="0"/>
        </a:xfrm>
      </p:grpSpPr>
      <p:sp>
        <p:nvSpPr>
          <p:cNvPr id="50" name="Google Shape;50;p72"/>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2"/>
          <p:cNvSpPr txBox="1"/>
          <p:nvPr>
            <p:ph idx="1" type="subTitle"/>
          </p:nvPr>
        </p:nvSpPr>
        <p:spPr>
          <a:xfrm>
            <a:off x="580788" y="1399025"/>
            <a:ext cx="5224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52" name="Google Shape;52;p72"/>
          <p:cNvSpPr txBox="1"/>
          <p:nvPr>
            <p:ph idx="2" type="body"/>
          </p:nvPr>
        </p:nvSpPr>
        <p:spPr>
          <a:xfrm>
            <a:off x="580575" y="1879601"/>
            <a:ext cx="52248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53" name="Google Shape;53;p72"/>
          <p:cNvSpPr txBox="1"/>
          <p:nvPr>
            <p:ph idx="3" type="subTitle"/>
          </p:nvPr>
        </p:nvSpPr>
        <p:spPr>
          <a:xfrm>
            <a:off x="6386975" y="1399025"/>
            <a:ext cx="5224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54" name="Google Shape;54;p72"/>
          <p:cNvSpPr txBox="1"/>
          <p:nvPr>
            <p:ph idx="4" type="body"/>
          </p:nvPr>
        </p:nvSpPr>
        <p:spPr>
          <a:xfrm>
            <a:off x="6386525" y="1879600"/>
            <a:ext cx="52248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55" name="Google Shape;55;p7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3657">
          <p15:clr>
            <a:srgbClr val="FBAE40"/>
          </p15:clr>
        </p15:guide>
        <p15:guide id="3" pos="4023">
          <p15:clr>
            <a:srgbClr val="FBAE40"/>
          </p15:clr>
        </p15:guide>
        <p15:guide id="4" orient="horz" pos="11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Three Columns)">
  <p:cSld name="3 headings">
    <p:spTree>
      <p:nvGrpSpPr>
        <p:cNvPr id="56" name="Shape 56"/>
        <p:cNvGrpSpPr/>
        <p:nvPr/>
      </p:nvGrpSpPr>
      <p:grpSpPr>
        <a:xfrm>
          <a:off x="0" y="0"/>
          <a:ext cx="0" cy="0"/>
          <a:chOff x="0" y="0"/>
          <a:chExt cx="0" cy="0"/>
        </a:xfrm>
      </p:grpSpPr>
      <p:sp>
        <p:nvSpPr>
          <p:cNvPr id="57" name="Google Shape;57;p74"/>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4"/>
          <p:cNvSpPr txBox="1"/>
          <p:nvPr>
            <p:ph idx="1" type="body"/>
          </p:nvPr>
        </p:nvSpPr>
        <p:spPr>
          <a:xfrm>
            <a:off x="580575" y="1879601"/>
            <a:ext cx="32859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59" name="Google Shape;59;p74"/>
          <p:cNvSpPr txBox="1"/>
          <p:nvPr>
            <p:ph idx="2" type="body"/>
          </p:nvPr>
        </p:nvSpPr>
        <p:spPr>
          <a:xfrm>
            <a:off x="4452987" y="1879601"/>
            <a:ext cx="32859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60" name="Google Shape;60;p74"/>
          <p:cNvSpPr txBox="1"/>
          <p:nvPr>
            <p:ph idx="3" type="body"/>
          </p:nvPr>
        </p:nvSpPr>
        <p:spPr>
          <a:xfrm>
            <a:off x="8325399" y="1879601"/>
            <a:ext cx="3285900" cy="45213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762"/>
              </a:spcBef>
              <a:spcAft>
                <a:spcPts val="0"/>
              </a:spcAft>
              <a:buClr>
                <a:schemeClr val="dk1"/>
              </a:buClr>
              <a:buSzPts val="1400"/>
              <a:buChar char="•"/>
              <a:defRPr sz="1400"/>
            </a:lvl1pPr>
            <a:lvl2pPr indent="-317500" lvl="1" marL="914400" algn="l">
              <a:lnSpc>
                <a:spcPct val="100000"/>
              </a:lnSpc>
              <a:spcBef>
                <a:spcPts val="381"/>
              </a:spcBef>
              <a:spcAft>
                <a:spcPts val="0"/>
              </a:spcAft>
              <a:buClr>
                <a:schemeClr val="dk1"/>
              </a:buClr>
              <a:buSzPts val="1400"/>
              <a:buChar char="–"/>
              <a:defRPr sz="1400"/>
            </a:lvl2pPr>
            <a:lvl3pPr indent="-317500" lvl="2" marL="1371600" algn="l">
              <a:lnSpc>
                <a:spcPct val="100000"/>
              </a:lnSpc>
              <a:spcBef>
                <a:spcPts val="381"/>
              </a:spcBef>
              <a:spcAft>
                <a:spcPts val="0"/>
              </a:spcAft>
              <a:buClr>
                <a:schemeClr val="dk1"/>
              </a:buClr>
              <a:buSzPts val="1400"/>
              <a:buChar char="-"/>
              <a:defRPr sz="1400"/>
            </a:lvl3pPr>
            <a:lvl4pPr indent="-317500" lvl="3" marL="1828800" algn="l">
              <a:lnSpc>
                <a:spcPct val="100000"/>
              </a:lnSpc>
              <a:spcBef>
                <a:spcPts val="381"/>
              </a:spcBef>
              <a:spcAft>
                <a:spcPts val="0"/>
              </a:spcAft>
              <a:buClr>
                <a:schemeClr val="dk1"/>
              </a:buClr>
              <a:buSzPts val="1400"/>
              <a:buChar char="-"/>
              <a:defRPr sz="1400"/>
            </a:lvl4pPr>
            <a:lvl5pPr indent="-317500" lvl="4" marL="2286000" algn="l">
              <a:lnSpc>
                <a:spcPct val="100000"/>
              </a:lnSpc>
              <a:spcBef>
                <a:spcPts val="381"/>
              </a:spcBef>
              <a:spcAft>
                <a:spcPts val="0"/>
              </a:spcAft>
              <a:buClr>
                <a:schemeClr val="dk1"/>
              </a:buClr>
              <a:buSzPts val="1400"/>
              <a:buChar char="-"/>
              <a:defRPr sz="1400"/>
            </a:lvl5pPr>
            <a:lvl6pPr indent="-317500" lvl="5" marL="2743200" algn="l">
              <a:lnSpc>
                <a:spcPct val="100000"/>
              </a:lnSpc>
              <a:spcBef>
                <a:spcPts val="381"/>
              </a:spcBef>
              <a:spcAft>
                <a:spcPts val="0"/>
              </a:spcAft>
              <a:buClr>
                <a:schemeClr val="dk1"/>
              </a:buClr>
              <a:buSzPts val="1400"/>
              <a:buChar char="-"/>
              <a:defRPr sz="1400"/>
            </a:lvl6pPr>
            <a:lvl7pPr indent="-317500" lvl="6" marL="3200400" algn="l">
              <a:lnSpc>
                <a:spcPct val="100000"/>
              </a:lnSpc>
              <a:spcBef>
                <a:spcPts val="381"/>
              </a:spcBef>
              <a:spcAft>
                <a:spcPts val="0"/>
              </a:spcAft>
              <a:buClr>
                <a:schemeClr val="dk1"/>
              </a:buClr>
              <a:buSzPts val="1400"/>
              <a:buChar char="-"/>
              <a:defRPr sz="1400"/>
            </a:lvl7pPr>
            <a:lvl8pPr indent="-317500" lvl="7" marL="3657600" algn="l">
              <a:lnSpc>
                <a:spcPct val="100000"/>
              </a:lnSpc>
              <a:spcBef>
                <a:spcPts val="381"/>
              </a:spcBef>
              <a:spcAft>
                <a:spcPts val="0"/>
              </a:spcAft>
              <a:buClr>
                <a:schemeClr val="dk1"/>
              </a:buClr>
              <a:buSzPts val="1400"/>
              <a:buChar char="-"/>
              <a:defRPr sz="1400"/>
            </a:lvl8pPr>
            <a:lvl9pPr indent="-317500" lvl="8" marL="4114800" algn="l">
              <a:lnSpc>
                <a:spcPct val="100000"/>
              </a:lnSpc>
              <a:spcBef>
                <a:spcPts val="381"/>
              </a:spcBef>
              <a:spcAft>
                <a:spcPts val="0"/>
              </a:spcAft>
              <a:buClr>
                <a:schemeClr val="dk1"/>
              </a:buClr>
              <a:buSzPts val="1400"/>
              <a:buChar char="-"/>
              <a:defRPr sz="1400"/>
            </a:lvl9pPr>
          </a:lstStyle>
          <a:p/>
        </p:txBody>
      </p:sp>
      <p:sp>
        <p:nvSpPr>
          <p:cNvPr id="61" name="Google Shape;61;p74"/>
          <p:cNvSpPr txBox="1"/>
          <p:nvPr>
            <p:ph idx="4" type="subTitle"/>
          </p:nvPr>
        </p:nvSpPr>
        <p:spPr>
          <a:xfrm>
            <a:off x="580558" y="13990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62" name="Google Shape;62;p74"/>
          <p:cNvSpPr txBox="1"/>
          <p:nvPr>
            <p:ph idx="5" type="subTitle"/>
          </p:nvPr>
        </p:nvSpPr>
        <p:spPr>
          <a:xfrm>
            <a:off x="4452983" y="13990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63" name="Google Shape;63;p74"/>
          <p:cNvSpPr txBox="1"/>
          <p:nvPr>
            <p:ph idx="6" type="subTitle"/>
          </p:nvPr>
        </p:nvSpPr>
        <p:spPr>
          <a:xfrm>
            <a:off x="8325408" y="1399025"/>
            <a:ext cx="3289800" cy="4806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1600"/>
              <a:buNone/>
              <a:defRPr b="1"/>
            </a:lvl1pPr>
            <a:lvl2pPr lvl="1" algn="l">
              <a:lnSpc>
                <a:spcPct val="100000"/>
              </a:lnSpc>
              <a:spcBef>
                <a:spcPts val="381"/>
              </a:spcBef>
              <a:spcAft>
                <a:spcPts val="0"/>
              </a:spcAft>
              <a:buSzPts val="1600"/>
              <a:buNone/>
              <a:defRPr/>
            </a:lvl2pPr>
            <a:lvl3pPr lvl="2" algn="l">
              <a:lnSpc>
                <a:spcPct val="100000"/>
              </a:lnSpc>
              <a:spcBef>
                <a:spcPts val="381"/>
              </a:spcBef>
              <a:spcAft>
                <a:spcPts val="0"/>
              </a:spcAft>
              <a:buSzPts val="1600"/>
              <a:buNone/>
              <a:defRPr/>
            </a:lvl3pPr>
            <a:lvl4pPr lvl="3" algn="l">
              <a:lnSpc>
                <a:spcPct val="100000"/>
              </a:lnSpc>
              <a:spcBef>
                <a:spcPts val="381"/>
              </a:spcBef>
              <a:spcAft>
                <a:spcPts val="0"/>
              </a:spcAft>
              <a:buSzPts val="1600"/>
              <a:buNone/>
              <a:defRPr/>
            </a:lvl4pPr>
            <a:lvl5pPr lvl="4" algn="l">
              <a:lnSpc>
                <a:spcPct val="100000"/>
              </a:lnSpc>
              <a:spcBef>
                <a:spcPts val="381"/>
              </a:spcBef>
              <a:spcAft>
                <a:spcPts val="0"/>
              </a:spcAft>
              <a:buSzPts val="1600"/>
              <a:buNone/>
              <a:defRPr/>
            </a:lvl5pPr>
            <a:lvl6pPr lvl="5" algn="l">
              <a:lnSpc>
                <a:spcPct val="100000"/>
              </a:lnSpc>
              <a:spcBef>
                <a:spcPts val="381"/>
              </a:spcBef>
              <a:spcAft>
                <a:spcPts val="0"/>
              </a:spcAft>
              <a:buSzPts val="1600"/>
              <a:buNone/>
              <a:defRPr/>
            </a:lvl6pPr>
            <a:lvl7pPr lvl="6" algn="l">
              <a:lnSpc>
                <a:spcPct val="100000"/>
              </a:lnSpc>
              <a:spcBef>
                <a:spcPts val="381"/>
              </a:spcBef>
              <a:spcAft>
                <a:spcPts val="0"/>
              </a:spcAft>
              <a:buSzPts val="1600"/>
              <a:buNone/>
              <a:defRPr/>
            </a:lvl7pPr>
            <a:lvl8pPr lvl="7" algn="l">
              <a:lnSpc>
                <a:spcPct val="100000"/>
              </a:lnSpc>
              <a:spcBef>
                <a:spcPts val="381"/>
              </a:spcBef>
              <a:spcAft>
                <a:spcPts val="0"/>
              </a:spcAft>
              <a:buSzPts val="1600"/>
              <a:buNone/>
              <a:defRPr/>
            </a:lvl8pPr>
            <a:lvl9pPr lvl="8" algn="l">
              <a:lnSpc>
                <a:spcPct val="100000"/>
              </a:lnSpc>
              <a:spcBef>
                <a:spcPts val="381"/>
              </a:spcBef>
              <a:spcAft>
                <a:spcPts val="0"/>
              </a:spcAft>
              <a:buSzPts val="1600"/>
              <a:buNone/>
              <a:defRPr/>
            </a:lvl9pPr>
          </a:lstStyle>
          <a:p/>
        </p:txBody>
      </p:sp>
      <p:sp>
        <p:nvSpPr>
          <p:cNvPr id="64" name="Google Shape;64;p7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880">
          <p15:clr>
            <a:srgbClr val="FBAE40"/>
          </p15:clr>
        </p15:guide>
        <p15:guide id="2" pos="2805">
          <p15:clr>
            <a:srgbClr val="FBAE40"/>
          </p15:clr>
        </p15:guide>
        <p15:guide id="3" pos="4875">
          <p15:clr>
            <a:srgbClr val="FBAE40"/>
          </p15:clr>
        </p15:guide>
        <p15:guide id="4" pos="5244">
          <p15:clr>
            <a:srgbClr val="FBAE40"/>
          </p15:clr>
        </p15:guide>
        <p15:guide id="5" orient="horz" pos="1184">
          <p15:clr>
            <a:srgbClr val="FBAE40"/>
          </p15:clr>
        </p15:guide>
        <p15:guide id="6" pos="2438">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2.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8"/>
          <p:cNvSpPr txBox="1"/>
          <p:nvPr>
            <p:ph type="title"/>
          </p:nvPr>
        </p:nvSpPr>
        <p:spPr>
          <a:xfrm>
            <a:off x="580572" y="384048"/>
            <a:ext cx="11031000" cy="7590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chemeClr val="dk1"/>
              </a:buClr>
              <a:buSzPts val="2400"/>
              <a:buFont typeface="Rubik"/>
              <a:buNone/>
              <a:defRPr b="1" i="0" sz="2400" u="none" cap="none" strike="noStrike">
                <a:solidFill>
                  <a:schemeClr val="dk1"/>
                </a:solidFill>
                <a:latin typeface="Rubik"/>
                <a:ea typeface="Rubik"/>
                <a:cs typeface="Rubik"/>
                <a:sym typeface="Rubi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8"/>
          <p:cNvSpPr txBox="1"/>
          <p:nvPr>
            <p:ph idx="1" type="body"/>
          </p:nvPr>
        </p:nvSpPr>
        <p:spPr>
          <a:xfrm>
            <a:off x="580572" y="1399032"/>
            <a:ext cx="11031000" cy="5001900"/>
          </a:xfrm>
          <a:prstGeom prst="rect">
            <a:avLst/>
          </a:prstGeom>
          <a:noFill/>
          <a:ln>
            <a:noFill/>
          </a:ln>
        </p:spPr>
        <p:txBody>
          <a:bodyPr anchorCtr="0" anchor="t" bIns="0" lIns="0" spcFirstLastPara="1" rIns="0" wrap="square" tIns="0">
            <a:normAutofit/>
          </a:bodyPr>
          <a:lstStyle>
            <a:lvl1pPr indent="-330200" lvl="0" marL="457200" marR="0" rtl="0" algn="l">
              <a:lnSpc>
                <a:spcPct val="100000"/>
              </a:lnSpc>
              <a:spcBef>
                <a:spcPts val="762"/>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30200" lvl="1" marL="9144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30200" lvl="2" marL="13716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30200" lvl="3" marL="18288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lnSpc>
                <a:spcPct val="100000"/>
              </a:lnSpc>
              <a:spcBef>
                <a:spcPts val="381"/>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2" name="Google Shape;12;p68"/>
          <p:cNvSpPr txBox="1"/>
          <p:nvPr/>
        </p:nvSpPr>
        <p:spPr>
          <a:xfrm>
            <a:off x="11803762" y="6566092"/>
            <a:ext cx="190800" cy="195600"/>
          </a:xfrm>
          <a:prstGeom prst="rect">
            <a:avLst/>
          </a:prstGeom>
          <a:no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chemeClr val="dk1"/>
              </a:buClr>
              <a:buSzPts val="1270"/>
              <a:buFont typeface="Calibri"/>
              <a:buNone/>
            </a:pPr>
            <a:fld id="{00000000-1234-1234-1234-123412341234}" type="slidenum">
              <a:rPr b="0" i="0" lang="en-GB" sz="1270" u="none" cap="none" strike="noStrike">
                <a:solidFill>
                  <a:schemeClr val="dk1"/>
                </a:solidFill>
                <a:latin typeface="Calibri"/>
                <a:ea typeface="Calibri"/>
                <a:cs typeface="Calibri"/>
                <a:sym typeface="Calibri"/>
              </a:rPr>
              <a:t>‹#›</a:t>
            </a:fld>
            <a:endParaRPr b="0" i="0" sz="2286" u="none" cap="none" strike="noStrike">
              <a:solidFill>
                <a:schemeClr val="dk1"/>
              </a:solidFill>
              <a:latin typeface="Calibri"/>
              <a:ea typeface="Calibri"/>
              <a:cs typeface="Calibri"/>
              <a:sym typeface="Calibri"/>
            </a:endParaRPr>
          </a:p>
        </p:txBody>
      </p:sp>
      <p:sp>
        <p:nvSpPr>
          <p:cNvPr id="13" name="Google Shape;13;p68"/>
          <p:cNvSpPr/>
          <p:nvPr/>
        </p:nvSpPr>
        <p:spPr>
          <a:xfrm>
            <a:off x="50" y="6400950"/>
            <a:ext cx="12192000" cy="77400"/>
          </a:xfrm>
          <a:prstGeom prst="rect">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FFFF"/>
              </a:solidFill>
              <a:latin typeface="IBM Plex Mono"/>
              <a:ea typeface="IBM Plex Mono"/>
              <a:cs typeface="IBM Plex Mono"/>
              <a:sym typeface="IBM Plex Mono"/>
            </a:endParaRPr>
          </a:p>
        </p:txBody>
      </p:sp>
      <p:sp>
        <p:nvSpPr>
          <p:cNvPr id="14" name="Google Shape;14;p68"/>
          <p:cNvSpPr txBox="1"/>
          <p:nvPr/>
        </p:nvSpPr>
        <p:spPr>
          <a:xfrm>
            <a:off x="581017" y="6611282"/>
            <a:ext cx="7047600" cy="1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Dokumen Rahasia I 2023 - Kemendikbudristek.</a:t>
            </a:r>
            <a:r>
              <a:rPr b="0" i="0" lang="en-GB" sz="800" u="none" cap="none" strike="noStrike">
                <a:solidFill>
                  <a:srgbClr val="000000"/>
                </a:solidFill>
                <a:latin typeface="Arial"/>
                <a:ea typeface="Arial"/>
                <a:cs typeface="Arial"/>
                <a:sym typeface="Arial"/>
              </a:rPr>
              <a:t> Informasi ini bersifat pribadi dan rahasia. Konten apa pun hanya milik Kemendikbudristek</a:t>
            </a:r>
            <a:endParaRPr b="0" i="0" sz="800" u="none" cap="none" strike="noStrike">
              <a:solidFill>
                <a:srgbClr val="000000"/>
              </a:solidFill>
              <a:latin typeface="Arial"/>
              <a:ea typeface="Arial"/>
              <a:cs typeface="Arial"/>
              <a:sym typeface="Arial"/>
            </a:endParaRPr>
          </a:p>
        </p:txBody>
      </p:sp>
      <p:pic>
        <p:nvPicPr>
          <p:cNvPr id="15" name="Google Shape;15;p68"/>
          <p:cNvPicPr preferRelativeResize="0"/>
          <p:nvPr/>
        </p:nvPicPr>
        <p:blipFill rotWithShape="1">
          <a:blip r:embed="rId1">
            <a:alphaModFix/>
          </a:blip>
          <a:srcRect b="0" l="0" r="0" t="0"/>
          <a:stretch/>
        </p:blipFill>
        <p:spPr>
          <a:xfrm>
            <a:off x="11358347" y="6544270"/>
            <a:ext cx="253227" cy="257175"/>
          </a:xfrm>
          <a:prstGeom prst="rect">
            <a:avLst/>
          </a:prstGeom>
          <a:noFill/>
          <a:ln>
            <a:noFill/>
          </a:ln>
        </p:spPr>
      </p:pic>
      <p:sp>
        <p:nvSpPr>
          <p:cNvPr id="16" name="Google Shape;16;p6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66">
          <p15:clr>
            <a:srgbClr val="F26B43"/>
          </p15:clr>
        </p15:guide>
        <p15:guide id="2" pos="7314">
          <p15:clr>
            <a:srgbClr val="F26B43"/>
          </p15:clr>
        </p15:guide>
        <p15:guide id="3" orient="horz" pos="242">
          <p15:clr>
            <a:srgbClr val="F26B43"/>
          </p15:clr>
        </p15:guide>
        <p15:guide id="4" orient="horz" pos="4032">
          <p15:clr>
            <a:srgbClr val="F26B43"/>
          </p15:clr>
        </p15:guide>
        <p15:guide id="5" orient="horz" pos="720">
          <p15:clr>
            <a:srgbClr val="EA4335"/>
          </p15:clr>
        </p15:guide>
        <p15:guide id="6" orient="horz" pos="881">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2.xml.rels><?xml version="1.0" encoding="UTF-8" standalone="yes"?><Relationships xmlns="http://schemas.openxmlformats.org/package/2006/relationships"><Relationship Id="rId10" Type="http://schemas.openxmlformats.org/officeDocument/2006/relationships/slide" Target="/ppt/slides/slide53.xm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8.xml"/><Relationship Id="rId9" Type="http://schemas.openxmlformats.org/officeDocument/2006/relationships/slide" Target="/ppt/slides/slide38.xml"/><Relationship Id="rId5" Type="http://schemas.openxmlformats.org/officeDocument/2006/relationships/slide" Target="/ppt/slides/slide11.xml"/><Relationship Id="rId6" Type="http://schemas.openxmlformats.org/officeDocument/2006/relationships/slide" Target="/ppt/slides/slide17.xml"/><Relationship Id="rId7" Type="http://schemas.openxmlformats.org/officeDocument/2006/relationships/slide" Target="/ppt/slides/slide19.xml"/><Relationship Id="rId8" Type="http://schemas.openxmlformats.org/officeDocument/2006/relationships/slide" Target="/ppt/slides/slide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lldikti3.kemdikbud.go.id/v6/wp-content/uploads/2022/10/Salinan-Kepdirjen-Nama-Prodi-No.-163-Th-2022.pdf" TargetMode="External"/><Relationship Id="rId4" Type="http://schemas.openxmlformats.org/officeDocument/2006/relationships/hyperlink" Target="https://lldikti3.kemdikbud.go.id/v6/wp-content/uploads/2023/07/Kepdirjen-Diksi-No-27-Tahun-2022_compressed.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2.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9.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1.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7.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61.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0.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5.png"/><Relationship Id="rId4" Type="http://schemas.openxmlformats.org/officeDocument/2006/relationships/image" Target="../media/image63.png"/><Relationship Id="rId5"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9.png"/><Relationship Id="rId4" Type="http://schemas.openxmlformats.org/officeDocument/2006/relationships/hyperlink" Target="https://sister.kemdikbud.go.id/panduan/detail/31861895626265" TargetMode="External"/><Relationship Id="rId5" Type="http://schemas.openxmlformats.org/officeDocument/2006/relationships/hyperlink" Target="https://layanandosen.zendesk.com/hc/en-gb/requests/new" TargetMode="External"/><Relationship Id="rId6" Type="http://schemas.openxmlformats.org/officeDocument/2006/relationships/hyperlink" Target="https://sister.kemdikbud.go.id/panduan/detail/31861895626265"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58.png"/><Relationship Id="rId4" Type="http://schemas.openxmlformats.org/officeDocument/2006/relationships/image" Target="../media/image64.png"/><Relationship Id="rId5" Type="http://schemas.openxmlformats.org/officeDocument/2006/relationships/hyperlink" Target="https://sister.kemdikbud.go.id/"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g25eb36c3c40_0_13"/>
          <p:cNvSpPr txBox="1"/>
          <p:nvPr/>
        </p:nvSpPr>
        <p:spPr>
          <a:xfrm>
            <a:off x="555000" y="5907863"/>
            <a:ext cx="6289200" cy="377400"/>
          </a:xfrm>
          <a:prstGeom prst="rect">
            <a:avLst/>
          </a:prstGeom>
          <a:noFill/>
          <a:ln>
            <a:noFill/>
          </a:ln>
        </p:spPr>
        <p:txBody>
          <a:bodyPr anchorCtr="0" anchor="t" bIns="0" lIns="0" spcFirstLastPara="1" rIns="91425" wrap="square" tIns="0">
            <a:noAutofit/>
          </a:bodyPr>
          <a:lstStyle/>
          <a:p>
            <a:pPr indent="0" lvl="0" marL="0" marR="0" rtl="0" algn="l">
              <a:lnSpc>
                <a:spcPct val="117857"/>
              </a:lnSpc>
              <a:spcBef>
                <a:spcPts val="0"/>
              </a:spcBef>
              <a:spcAft>
                <a:spcPts val="0"/>
              </a:spcAft>
              <a:buClr>
                <a:srgbClr val="000000"/>
              </a:buClr>
              <a:buSzPts val="1200"/>
              <a:buFont typeface="Arial"/>
              <a:buNone/>
            </a:pPr>
            <a:r>
              <a:rPr b="0" i="0" lang="en-GB" sz="2100" u="none" cap="none" strike="noStrike">
                <a:solidFill>
                  <a:srgbClr val="002C77"/>
                </a:solidFill>
                <a:latin typeface="Inter Medium"/>
                <a:ea typeface="Inter Medium"/>
                <a:cs typeface="Inter Medium"/>
                <a:sym typeface="Inter Medium"/>
              </a:rPr>
              <a:t>Jakarta, Mei  2024</a:t>
            </a:r>
            <a:endParaRPr b="0" i="0" sz="2100" u="none" cap="none" strike="noStrike">
              <a:solidFill>
                <a:srgbClr val="002C77"/>
              </a:solidFill>
              <a:latin typeface="Inter Medium"/>
              <a:ea typeface="Inter Medium"/>
              <a:cs typeface="Inter Medium"/>
              <a:sym typeface="Inter Medium"/>
            </a:endParaRPr>
          </a:p>
        </p:txBody>
      </p:sp>
      <p:pic>
        <p:nvPicPr>
          <p:cNvPr id="154" name="Google Shape;154;g25eb36c3c40_0_13"/>
          <p:cNvPicPr preferRelativeResize="0"/>
          <p:nvPr/>
        </p:nvPicPr>
        <p:blipFill rotWithShape="1">
          <a:blip r:embed="rId4">
            <a:alphaModFix/>
          </a:blip>
          <a:srcRect b="0" l="0" r="0" t="0"/>
          <a:stretch/>
        </p:blipFill>
        <p:spPr>
          <a:xfrm>
            <a:off x="528875" y="1296388"/>
            <a:ext cx="3021824" cy="1131701"/>
          </a:xfrm>
          <a:prstGeom prst="rect">
            <a:avLst/>
          </a:prstGeom>
          <a:noFill/>
          <a:ln>
            <a:noFill/>
          </a:ln>
        </p:spPr>
      </p:pic>
      <p:sp>
        <p:nvSpPr>
          <p:cNvPr id="155" name="Google Shape;155;g25eb36c3c40_0_13"/>
          <p:cNvSpPr txBox="1"/>
          <p:nvPr/>
        </p:nvSpPr>
        <p:spPr>
          <a:xfrm>
            <a:off x="351775" y="2485400"/>
            <a:ext cx="6959400" cy="23766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000" u="none" cap="none" strike="noStrike">
                <a:solidFill>
                  <a:srgbClr val="002C77"/>
                </a:solidFill>
                <a:latin typeface="Inter"/>
                <a:ea typeface="Inter"/>
                <a:cs typeface="Inter"/>
                <a:sym typeface="Inter"/>
              </a:rPr>
              <a:t>Materi dan Pedoman</a:t>
            </a:r>
            <a:endParaRPr b="1" i="0" sz="40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rPr b="1" i="0" lang="en-GB" sz="4000" u="none" cap="none" strike="noStrike">
                <a:solidFill>
                  <a:srgbClr val="002C77"/>
                </a:solidFill>
                <a:latin typeface="Inter"/>
                <a:ea typeface="Inter"/>
                <a:cs typeface="Inter"/>
                <a:sym typeface="Inter"/>
              </a:rPr>
              <a:t>Teknis Pemadanan</a:t>
            </a:r>
            <a:br>
              <a:rPr b="1" i="0" lang="en-GB" sz="4000" u="none" cap="none" strike="noStrike">
                <a:solidFill>
                  <a:srgbClr val="002C77"/>
                </a:solidFill>
                <a:latin typeface="Inter"/>
                <a:ea typeface="Inter"/>
                <a:cs typeface="Inter"/>
                <a:sym typeface="Inter"/>
              </a:rPr>
            </a:br>
            <a:r>
              <a:rPr b="1" i="0" lang="en-GB" sz="4000" u="none" cap="none" strike="noStrike">
                <a:solidFill>
                  <a:srgbClr val="002C77"/>
                </a:solidFill>
                <a:latin typeface="Inter"/>
                <a:ea typeface="Inter"/>
                <a:cs typeface="Inter"/>
                <a:sym typeface="Inter"/>
              </a:rPr>
              <a:t>dan Pemutakhiran Data </a:t>
            </a:r>
            <a:endParaRPr b="1" i="0" sz="40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t/>
            </a:r>
            <a:endParaRPr b="1" i="0" sz="4000" u="none" cap="none" strike="noStrike">
              <a:solidFill>
                <a:srgbClr val="002C77"/>
              </a:solidFill>
              <a:latin typeface="Inter"/>
              <a:ea typeface="Inter"/>
              <a:cs typeface="Inter"/>
              <a:sym typeface="Inter"/>
            </a:endParaRPr>
          </a:p>
        </p:txBody>
      </p:sp>
      <p:sp>
        <p:nvSpPr>
          <p:cNvPr id="156" name="Google Shape;156;g25eb36c3c40_0_13"/>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272578136f9_0_16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289" name="Google Shape;289;g272578136f9_0_161"/>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90" name="Google Shape;290;g272578136f9_0_161"/>
          <p:cNvSpPr txBox="1"/>
          <p:nvPr/>
        </p:nvSpPr>
        <p:spPr>
          <a:xfrm>
            <a:off x="652594" y="284750"/>
            <a:ext cx="5406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Landasan Hukum (2/2)</a:t>
            </a:r>
            <a:endParaRPr b="1" i="0" sz="3000" u="none" cap="none" strike="noStrike">
              <a:solidFill>
                <a:srgbClr val="0D24B6"/>
              </a:solidFill>
              <a:latin typeface="Inter"/>
              <a:ea typeface="Inter"/>
              <a:cs typeface="Inter"/>
              <a:sym typeface="Inter"/>
            </a:endParaRPr>
          </a:p>
        </p:txBody>
      </p:sp>
      <p:sp>
        <p:nvSpPr>
          <p:cNvPr id="291" name="Google Shape;291;g272578136f9_0_161"/>
          <p:cNvSpPr txBox="1"/>
          <p:nvPr/>
        </p:nvSpPr>
        <p:spPr>
          <a:xfrm>
            <a:off x="495302" y="1318119"/>
            <a:ext cx="5309700" cy="4687200"/>
          </a:xfrm>
          <a:prstGeom prst="rect">
            <a:avLst/>
          </a:prstGeom>
          <a:solidFill>
            <a:srgbClr val="DFEEFE"/>
          </a:solidFill>
          <a:ln>
            <a:noFill/>
          </a:ln>
        </p:spPr>
        <p:txBody>
          <a:bodyPr anchorCtr="0" anchor="t" bIns="0" lIns="0" spcFirstLastPara="1" rIns="0" wrap="square" tIns="0">
            <a:noAutofit/>
          </a:bodyPr>
          <a:lstStyle/>
          <a:p>
            <a:pPr indent="0" lvl="0" marL="269999" marR="179701" rtl="0" algn="l">
              <a:lnSpc>
                <a:spcPct val="90000"/>
              </a:lnSpc>
              <a:spcBef>
                <a:spcPts val="800"/>
              </a:spcBef>
              <a:spcAft>
                <a:spcPts val="0"/>
              </a:spcAft>
              <a:buClr>
                <a:srgbClr val="000000"/>
              </a:buClr>
              <a:buSzPts val="1300"/>
              <a:buFont typeface="Arial"/>
              <a:buNone/>
            </a:pPr>
            <a:r>
              <a:rPr b="1" i="0" lang="en-GB" sz="1300" u="none" cap="none" strike="noStrike">
                <a:solidFill>
                  <a:schemeClr val="dk1"/>
                </a:solidFill>
                <a:latin typeface="Inter"/>
                <a:ea typeface="Inter"/>
                <a:cs typeface="Inter"/>
                <a:sym typeface="Inter"/>
              </a:rPr>
              <a:t>Kepmendikbudristek Nomor 133/M/2023 tentang Petunjuk Teknis Data Pendidikan, Data Penelitian, Dan Data Pengabdian Kepada Masyarakat Pada Pendidikan Tinggi</a:t>
            </a:r>
            <a:endParaRPr b="1" i="0" sz="1300" u="none" cap="none" strike="noStrike">
              <a:solidFill>
                <a:srgbClr val="000000"/>
              </a:solidFill>
              <a:latin typeface="Inter"/>
              <a:ea typeface="Inter"/>
              <a:cs typeface="Inter"/>
              <a:sym typeface="Inter"/>
            </a:endParaRPr>
          </a:p>
        </p:txBody>
      </p:sp>
      <p:sp>
        <p:nvSpPr>
          <p:cNvPr id="292" name="Google Shape;292;g272578136f9_0_161"/>
          <p:cNvSpPr txBox="1"/>
          <p:nvPr/>
        </p:nvSpPr>
        <p:spPr>
          <a:xfrm>
            <a:off x="6247725" y="1313375"/>
            <a:ext cx="5601300" cy="4687200"/>
          </a:xfrm>
          <a:prstGeom prst="rect">
            <a:avLst/>
          </a:prstGeom>
          <a:solidFill>
            <a:srgbClr val="DFEEFE"/>
          </a:solidFill>
          <a:ln>
            <a:noFill/>
          </a:ln>
        </p:spPr>
        <p:txBody>
          <a:bodyPr anchorCtr="0" anchor="t" bIns="0" lIns="0" spcFirstLastPara="1" rIns="0" wrap="square" tIns="0">
            <a:noAutofit/>
          </a:bodyPr>
          <a:lstStyle/>
          <a:p>
            <a:pPr indent="0" lvl="0" marL="179999" marR="0" rtl="0" algn="ctr">
              <a:lnSpc>
                <a:spcPct val="90000"/>
              </a:lnSpc>
              <a:spcBef>
                <a:spcPts val="800"/>
              </a:spcBef>
              <a:spcAft>
                <a:spcPts val="0"/>
              </a:spcAft>
              <a:buClr>
                <a:srgbClr val="000000"/>
              </a:buClr>
              <a:buSzPts val="1300"/>
              <a:buFont typeface="Arial"/>
              <a:buNone/>
            </a:pPr>
            <a:r>
              <a:rPr b="1" i="0" lang="en-GB" sz="1300" u="none" cap="none" strike="noStrike">
                <a:solidFill>
                  <a:srgbClr val="000000"/>
                </a:solidFill>
                <a:latin typeface="Inter"/>
                <a:ea typeface="Inter"/>
                <a:cs typeface="Inter"/>
                <a:sym typeface="Inter"/>
              </a:rPr>
              <a:t>NUPTK</a:t>
            </a:r>
            <a:endParaRPr b="1" i="0" sz="1300" u="none" cap="none" strike="noStrike">
              <a:solidFill>
                <a:srgbClr val="000000"/>
              </a:solidFill>
              <a:latin typeface="Inter"/>
              <a:ea typeface="Inter"/>
              <a:cs typeface="Inter"/>
              <a:sym typeface="Inter"/>
            </a:endParaRPr>
          </a:p>
          <a:p>
            <a:pPr indent="0" lvl="0" marL="0" marR="0" rtl="0" algn="ctr">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ctr">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ctr">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ctr">
              <a:lnSpc>
                <a:spcPct val="90000"/>
              </a:lnSpc>
              <a:spcBef>
                <a:spcPts val="800"/>
              </a:spcBef>
              <a:spcAft>
                <a:spcPts val="0"/>
              </a:spcAft>
              <a:buClr>
                <a:srgbClr val="000000"/>
              </a:buClr>
              <a:buSzPts val="1300"/>
              <a:buFont typeface="Arial"/>
              <a:buNone/>
            </a:pPr>
            <a:r>
              <a:t/>
            </a:r>
            <a:endParaRPr b="1" i="0" sz="1300" u="none" cap="none" strike="noStrike">
              <a:solidFill>
                <a:srgbClr val="000000"/>
              </a:solidFill>
              <a:latin typeface="Inter"/>
              <a:ea typeface="Inter"/>
              <a:cs typeface="Inter"/>
              <a:sym typeface="Inter"/>
            </a:endParaRPr>
          </a:p>
        </p:txBody>
      </p:sp>
      <p:sp>
        <p:nvSpPr>
          <p:cNvPr id="293" name="Google Shape;293;g272578136f9_0_161"/>
          <p:cNvSpPr txBox="1"/>
          <p:nvPr/>
        </p:nvSpPr>
        <p:spPr>
          <a:xfrm>
            <a:off x="495300" y="914397"/>
            <a:ext cx="5309700" cy="40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500"/>
              <a:buFont typeface="Arial"/>
              <a:buNone/>
            </a:pPr>
            <a:r>
              <a:rPr b="1" i="0" lang="en-GB" sz="1500" u="none" cap="none" strike="noStrike">
                <a:solidFill>
                  <a:srgbClr val="000000"/>
                </a:solidFill>
                <a:latin typeface="Inter"/>
                <a:ea typeface="Inter"/>
                <a:cs typeface="Inter"/>
                <a:sym typeface="Inter"/>
              </a:rPr>
              <a:t>Satu Data</a:t>
            </a:r>
            <a:endParaRPr b="1" i="0" sz="1500" u="none" cap="none" strike="noStrike">
              <a:solidFill>
                <a:srgbClr val="000000"/>
              </a:solidFill>
              <a:latin typeface="Inter"/>
              <a:ea typeface="Inter"/>
              <a:cs typeface="Inter"/>
              <a:sym typeface="Inter"/>
            </a:endParaRPr>
          </a:p>
        </p:txBody>
      </p:sp>
      <p:sp>
        <p:nvSpPr>
          <p:cNvPr id="294" name="Google Shape;294;g272578136f9_0_161"/>
          <p:cNvSpPr txBox="1"/>
          <p:nvPr/>
        </p:nvSpPr>
        <p:spPr>
          <a:xfrm>
            <a:off x="6386989" y="914397"/>
            <a:ext cx="5309700" cy="40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500"/>
              <a:buFont typeface="Arial"/>
              <a:buNone/>
            </a:pPr>
            <a:r>
              <a:rPr b="1" i="0" lang="en-GB" sz="1500" u="none" cap="none" strike="noStrike">
                <a:solidFill>
                  <a:srgbClr val="000000"/>
                </a:solidFill>
                <a:latin typeface="Inter"/>
                <a:ea typeface="Inter"/>
                <a:cs typeface="Inter"/>
                <a:sym typeface="Inter"/>
              </a:rPr>
              <a:t>Satu Data</a:t>
            </a:r>
            <a:endParaRPr b="1" i="0" sz="1500" u="none" cap="none" strike="noStrike">
              <a:solidFill>
                <a:srgbClr val="000000"/>
              </a:solidFill>
              <a:latin typeface="Inter"/>
              <a:ea typeface="Inter"/>
              <a:cs typeface="Inter"/>
              <a:sym typeface="Inter"/>
            </a:endParaRPr>
          </a:p>
        </p:txBody>
      </p:sp>
      <p:graphicFrame>
        <p:nvGraphicFramePr>
          <p:cNvPr id="295" name="Google Shape;295;g272578136f9_0_161"/>
          <p:cNvGraphicFramePr/>
          <p:nvPr/>
        </p:nvGraphicFramePr>
        <p:xfrm>
          <a:off x="792858" y="2266823"/>
          <a:ext cx="3000000" cy="3000000"/>
        </p:xfrm>
        <a:graphic>
          <a:graphicData uri="http://schemas.openxmlformats.org/drawingml/2006/table">
            <a:tbl>
              <a:tblPr>
                <a:noFill/>
                <a:tableStyleId>{AFDB3374-2EF2-4BC2-852B-15C5688D7688}</a:tableStyleId>
              </a:tblPr>
              <a:tblGrid>
                <a:gridCol w="4714600"/>
              </a:tblGrid>
              <a:tr h="245750">
                <a:tc>
                  <a:txBody>
                    <a:bodyPr/>
                    <a:lstStyle/>
                    <a:p>
                      <a:pPr indent="0" lvl="0" marL="0" marR="0" rtl="0" algn="ctr">
                        <a:lnSpc>
                          <a:spcPct val="115000"/>
                        </a:lnSpc>
                        <a:spcBef>
                          <a:spcPts val="0"/>
                        </a:spcBef>
                        <a:spcAft>
                          <a:spcPts val="0"/>
                        </a:spcAft>
                        <a:buClr>
                          <a:srgbClr val="000000"/>
                        </a:buClr>
                        <a:buSzPts val="1300"/>
                        <a:buFont typeface="Arial"/>
                        <a:buNone/>
                      </a:pPr>
                      <a:r>
                        <a:rPr b="1" lang="en-GB" sz="1300" u="none" cap="none" strike="noStrike">
                          <a:latin typeface="Inter"/>
                          <a:ea typeface="Inter"/>
                          <a:cs typeface="Inter"/>
                          <a:sym typeface="Inter"/>
                        </a:rPr>
                        <a:t>Kategori data induk berdasarkan  nomenklatur Kepmen</a:t>
                      </a:r>
                      <a:endParaRPr b="1" sz="1300" u="none" cap="none" strike="noStrike">
                        <a:latin typeface="Inter"/>
                        <a:ea typeface="Inter"/>
                        <a:cs typeface="Inter"/>
                        <a:sym typeface="Inter"/>
                      </a:endParaRPr>
                    </a:p>
                  </a:txBody>
                  <a:tcPr marT="62200" marB="62200" marR="19450" marL="19450" anchor="b">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solidFill>
                      <a:srgbClr val="EFEFEF"/>
                    </a:solidFill>
                  </a:tcPr>
                </a:tc>
              </a:tr>
              <a:tr h="245750">
                <a:tc>
                  <a:txBody>
                    <a:bodyPr/>
                    <a:lstStyle/>
                    <a:p>
                      <a:pPr indent="0" lvl="0" marL="0" marR="0" rtl="0" algn="l">
                        <a:lnSpc>
                          <a:spcPct val="115000"/>
                        </a:lnSpc>
                        <a:spcBef>
                          <a:spcPts val="0"/>
                        </a:spcBef>
                        <a:spcAft>
                          <a:spcPts val="0"/>
                        </a:spcAft>
                        <a:buClr>
                          <a:srgbClr val="000000"/>
                        </a:buClr>
                        <a:buSzPts val="1300"/>
                        <a:buFont typeface="Arial"/>
                        <a:buNone/>
                      </a:pPr>
                      <a:r>
                        <a:rPr lang="en-GB" sz="1300" u="none" cap="none" strike="noStrike">
                          <a:latin typeface="Inter"/>
                          <a:ea typeface="Inter"/>
                          <a:cs typeface="Inter"/>
                          <a:sym typeface="Inter"/>
                        </a:rPr>
                        <a:t>Data Induk Perguruan Tinggi</a:t>
                      </a:r>
                      <a:endParaRPr sz="1300" u="none" cap="none" strike="noStrike">
                        <a:latin typeface="Inter"/>
                        <a:ea typeface="Inter"/>
                        <a:cs typeface="Inter"/>
                        <a:sym typeface="Inter"/>
                      </a:endParaRPr>
                    </a:p>
                  </a:txBody>
                  <a:tcPr marT="62200" marB="62200" marR="19450" marL="19450">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solidFill>
                      <a:srgbClr val="FFFFFF"/>
                    </a:solidFill>
                  </a:tcPr>
                </a:tc>
              </a:tr>
              <a:tr h="245750">
                <a:tc>
                  <a:txBody>
                    <a:bodyPr/>
                    <a:lstStyle/>
                    <a:p>
                      <a:pPr indent="0" lvl="0" marL="0" marR="0" rtl="0" algn="l">
                        <a:lnSpc>
                          <a:spcPct val="115000"/>
                        </a:lnSpc>
                        <a:spcBef>
                          <a:spcPts val="0"/>
                        </a:spcBef>
                        <a:spcAft>
                          <a:spcPts val="0"/>
                        </a:spcAft>
                        <a:buClr>
                          <a:srgbClr val="000000"/>
                        </a:buClr>
                        <a:buSzPts val="1300"/>
                        <a:buFont typeface="Arial"/>
                        <a:buNone/>
                      </a:pPr>
                      <a:r>
                        <a:rPr lang="en-GB" sz="1300" u="none" cap="none" strike="noStrike">
                          <a:latin typeface="Inter"/>
                          <a:ea typeface="Inter"/>
                          <a:cs typeface="Inter"/>
                          <a:sym typeface="Inter"/>
                        </a:rPr>
                        <a:t>Data Induk Badan Penyelenggara Satuan Pendidikan</a:t>
                      </a:r>
                      <a:endParaRPr sz="1300" u="none" cap="none" strike="noStrike">
                        <a:latin typeface="Inter"/>
                        <a:ea typeface="Inter"/>
                        <a:cs typeface="Inter"/>
                        <a:sym typeface="Inter"/>
                      </a:endParaRPr>
                    </a:p>
                  </a:txBody>
                  <a:tcPr marT="62200" marB="62200" marR="19450" marL="19450">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solidFill>
                      <a:srgbClr val="FFFFFF"/>
                    </a:solidFill>
                  </a:tcPr>
                </a:tc>
              </a:tr>
              <a:tr h="245750">
                <a:tc>
                  <a:txBody>
                    <a:bodyPr/>
                    <a:lstStyle/>
                    <a:p>
                      <a:pPr indent="0" lvl="0" marL="0" marR="0" rtl="0" algn="l">
                        <a:lnSpc>
                          <a:spcPct val="115000"/>
                        </a:lnSpc>
                        <a:spcBef>
                          <a:spcPts val="0"/>
                        </a:spcBef>
                        <a:spcAft>
                          <a:spcPts val="0"/>
                        </a:spcAft>
                        <a:buClr>
                          <a:srgbClr val="000000"/>
                        </a:buClr>
                        <a:buSzPts val="1300"/>
                        <a:buFont typeface="Arial"/>
                        <a:buNone/>
                      </a:pPr>
                      <a:r>
                        <a:rPr lang="en-GB" sz="1300" u="none" cap="none" strike="noStrike">
                          <a:latin typeface="Inter"/>
                          <a:ea typeface="Inter"/>
                          <a:cs typeface="Inter"/>
                          <a:sym typeface="Inter"/>
                        </a:rPr>
                        <a:t>Data Induk Program Studi</a:t>
                      </a:r>
                      <a:endParaRPr sz="1300" u="none" cap="none" strike="noStrike">
                        <a:latin typeface="Inter"/>
                        <a:ea typeface="Inter"/>
                        <a:cs typeface="Inter"/>
                        <a:sym typeface="Inter"/>
                      </a:endParaRPr>
                    </a:p>
                  </a:txBody>
                  <a:tcPr marT="62200" marB="62200" marR="19450" marL="19450">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solidFill>
                      <a:srgbClr val="FFFFFF"/>
                    </a:solidFill>
                  </a:tcPr>
                </a:tc>
              </a:tr>
              <a:tr h="245750">
                <a:tc>
                  <a:txBody>
                    <a:bodyPr/>
                    <a:lstStyle/>
                    <a:p>
                      <a:pPr indent="0" lvl="0" marL="0" marR="0" rtl="0" algn="l">
                        <a:lnSpc>
                          <a:spcPct val="115000"/>
                        </a:lnSpc>
                        <a:spcBef>
                          <a:spcPts val="0"/>
                        </a:spcBef>
                        <a:spcAft>
                          <a:spcPts val="0"/>
                        </a:spcAft>
                        <a:buClr>
                          <a:srgbClr val="000000"/>
                        </a:buClr>
                        <a:buSzPts val="1300"/>
                        <a:buFont typeface="Arial"/>
                        <a:buNone/>
                      </a:pPr>
                      <a:r>
                        <a:rPr lang="en-GB" sz="1300" u="none" cap="none" strike="noStrike">
                          <a:latin typeface="Inter"/>
                          <a:ea typeface="Inter"/>
                          <a:cs typeface="Inter"/>
                          <a:sym typeface="Inter"/>
                        </a:rPr>
                        <a:t>Data Induk Peserta Didik</a:t>
                      </a:r>
                      <a:endParaRPr sz="1300" u="none" cap="none" strike="noStrike">
                        <a:latin typeface="Inter"/>
                        <a:ea typeface="Inter"/>
                        <a:cs typeface="Inter"/>
                        <a:sym typeface="Inter"/>
                      </a:endParaRPr>
                    </a:p>
                  </a:txBody>
                  <a:tcPr marT="62200" marB="62200" marR="19450" marL="19450">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solidFill>
                      <a:srgbClr val="FFFFFF"/>
                    </a:solidFill>
                  </a:tcPr>
                </a:tc>
              </a:tr>
              <a:tr h="245750">
                <a:tc>
                  <a:txBody>
                    <a:bodyPr/>
                    <a:lstStyle/>
                    <a:p>
                      <a:pPr indent="0" lvl="0" marL="0" marR="0" rtl="0" algn="l">
                        <a:lnSpc>
                          <a:spcPct val="115000"/>
                        </a:lnSpc>
                        <a:spcBef>
                          <a:spcPts val="0"/>
                        </a:spcBef>
                        <a:spcAft>
                          <a:spcPts val="0"/>
                        </a:spcAft>
                        <a:buClr>
                          <a:srgbClr val="000000"/>
                        </a:buClr>
                        <a:buSzPts val="1300"/>
                        <a:buFont typeface="Arial"/>
                        <a:buNone/>
                      </a:pPr>
                      <a:r>
                        <a:rPr lang="en-GB" sz="1300" u="none" cap="none" strike="noStrike">
                          <a:latin typeface="Inter"/>
                          <a:ea typeface="Inter"/>
                          <a:cs typeface="Inter"/>
                          <a:sym typeface="Inter"/>
                        </a:rPr>
                        <a:t>Data Induk Pendidik dan Tenaga Kependidikan </a:t>
                      </a:r>
                      <a:r>
                        <a:rPr b="1" lang="en-GB" sz="1300" u="none" cap="none" strike="noStrike">
                          <a:latin typeface="Inter"/>
                          <a:ea typeface="Inter"/>
                          <a:cs typeface="Inter"/>
                          <a:sym typeface="Inter"/>
                        </a:rPr>
                        <a:t>(fokus)</a:t>
                      </a:r>
                      <a:endParaRPr b="1" sz="1300" u="none" cap="none" strike="noStrike">
                        <a:latin typeface="Inter"/>
                        <a:ea typeface="Inter"/>
                        <a:cs typeface="Inter"/>
                        <a:sym typeface="Inter"/>
                      </a:endParaRPr>
                    </a:p>
                  </a:txBody>
                  <a:tcPr marT="62200" marB="62200" marR="19450" marL="19450">
                    <a:lnL cap="flat" cmpd="sng" w="9525">
                      <a:solidFill>
                        <a:srgbClr val="000000"/>
                      </a:solidFill>
                      <a:prstDash val="dot"/>
                      <a:round/>
                      <a:headEnd len="sm" w="sm" type="none"/>
                      <a:tailEnd len="sm" w="sm" type="none"/>
                    </a:lnL>
                    <a:lnR cap="flat" cmpd="sng" w="9525">
                      <a:solidFill>
                        <a:srgbClr val="000000"/>
                      </a:solidFill>
                      <a:prstDash val="dot"/>
                      <a:round/>
                      <a:headEnd len="sm" w="sm" type="none"/>
                      <a:tailEnd len="sm" w="sm" type="none"/>
                    </a:lnR>
                    <a:lnT cap="flat" cmpd="sng" w="9525">
                      <a:solidFill>
                        <a:srgbClr val="000000"/>
                      </a:solidFill>
                      <a:prstDash val="dot"/>
                      <a:round/>
                      <a:headEnd len="sm" w="sm" type="none"/>
                      <a:tailEnd len="sm" w="sm" type="none"/>
                    </a:lnT>
                    <a:lnB cap="flat" cmpd="sng" w="9525">
                      <a:solidFill>
                        <a:srgbClr val="000000"/>
                      </a:solidFill>
                      <a:prstDash val="dot"/>
                      <a:round/>
                      <a:headEnd len="sm" w="sm" type="none"/>
                      <a:tailEnd len="sm" w="sm" type="none"/>
                    </a:lnB>
                    <a:solidFill>
                      <a:srgbClr val="D9EAD3"/>
                    </a:solidFill>
                  </a:tcPr>
                </a:tc>
              </a:tr>
            </a:tbl>
          </a:graphicData>
        </a:graphic>
      </p:graphicFrame>
      <p:pic>
        <p:nvPicPr>
          <p:cNvPr id="296" name="Google Shape;296;g272578136f9_0_161"/>
          <p:cNvPicPr preferRelativeResize="0"/>
          <p:nvPr/>
        </p:nvPicPr>
        <p:blipFill rotWithShape="1">
          <a:blip r:embed="rId3">
            <a:alphaModFix/>
          </a:blip>
          <a:srcRect b="0" l="0" r="0" t="0"/>
          <a:stretch/>
        </p:blipFill>
        <p:spPr>
          <a:xfrm>
            <a:off x="6457075" y="1664950"/>
            <a:ext cx="5169525" cy="2209425"/>
          </a:xfrm>
          <a:prstGeom prst="rect">
            <a:avLst/>
          </a:prstGeom>
          <a:noFill/>
          <a:ln>
            <a:noFill/>
          </a:ln>
        </p:spPr>
      </p:pic>
      <p:graphicFrame>
        <p:nvGraphicFramePr>
          <p:cNvPr id="297" name="Google Shape;297;g272578136f9_0_161"/>
          <p:cNvGraphicFramePr/>
          <p:nvPr/>
        </p:nvGraphicFramePr>
        <p:xfrm>
          <a:off x="7012725" y="4031825"/>
          <a:ext cx="3000000" cy="3000000"/>
        </p:xfrm>
        <a:graphic>
          <a:graphicData uri="http://schemas.openxmlformats.org/drawingml/2006/table">
            <a:tbl>
              <a:tblPr>
                <a:noFill/>
                <a:tableStyleId>{FD967D4D-D996-481B-B1EE-4FAEF75E32ED}</a:tableStyleId>
              </a:tblPr>
              <a:tblGrid>
                <a:gridCol w="2035650"/>
                <a:gridCol w="2035650"/>
              </a:tblGrid>
              <a:tr h="118100">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latin typeface="Inter"/>
                          <a:ea typeface="Inter"/>
                          <a:cs typeface="Inter"/>
                          <a:sym typeface="Inter"/>
                        </a:rPr>
                        <a:t>Sebelum</a:t>
                      </a:r>
                      <a:endParaRPr b="1" sz="1200" u="none" cap="none" strike="noStrike">
                        <a:latin typeface="Inter"/>
                        <a:ea typeface="Inter"/>
                        <a:cs typeface="Inter"/>
                        <a:sym typeface="Inter"/>
                      </a:endParaRPr>
                    </a:p>
                  </a:txBody>
                  <a:tcPr marT="91425" marB="91425" marR="91425" marL="91425">
                    <a:solidFill>
                      <a:srgbClr val="F4CCCC"/>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GB" sz="1200" u="none" cap="none" strike="noStrike">
                          <a:latin typeface="Inter"/>
                          <a:ea typeface="Inter"/>
                          <a:cs typeface="Inter"/>
                          <a:sym typeface="Inter"/>
                        </a:rPr>
                        <a:t>Sesudah</a:t>
                      </a:r>
                      <a:endParaRPr b="1" sz="1200" u="none" cap="none" strike="noStrike">
                        <a:latin typeface="Inter"/>
                        <a:ea typeface="Inter"/>
                        <a:cs typeface="Inter"/>
                        <a:sym typeface="Inter"/>
                      </a:endParaRPr>
                    </a:p>
                  </a:txBody>
                  <a:tcPr marT="91425" marB="91425" marR="91425" marL="91425">
                    <a:solidFill>
                      <a:srgbClr val="D9EAD3"/>
                    </a:solidFill>
                  </a:tcPr>
                </a:tc>
              </a:tr>
              <a:tr h="1181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Inter"/>
                          <a:ea typeface="Inter"/>
                          <a:cs typeface="Inter"/>
                          <a:sym typeface="Inter"/>
                        </a:rPr>
                        <a:t>NIDN</a:t>
                      </a:r>
                      <a:endParaRPr sz="1200" u="none" cap="none" strike="noStrike">
                        <a:latin typeface="Inter"/>
                        <a:ea typeface="Inter"/>
                        <a:cs typeface="Inter"/>
                        <a:sym typeface="Inter"/>
                      </a:endParaRPr>
                    </a:p>
                  </a:txBody>
                  <a:tcPr marT="91425" marB="91425" marR="91425" marL="91425">
                    <a:solidFill>
                      <a:srgbClr val="F4CCCC"/>
                    </a:solidFill>
                  </a:tcPr>
                </a:tc>
                <a:tc rowSpan="4">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Inter"/>
                          <a:ea typeface="Inter"/>
                          <a:cs typeface="Inter"/>
                          <a:sym typeface="Inter"/>
                        </a:rPr>
                        <a:t>NUPTK (masing-masing PTK mempunyai nomor unik)</a:t>
                      </a:r>
                      <a:endParaRPr sz="1200" u="none" cap="none" strike="noStrike">
                        <a:latin typeface="Inter"/>
                        <a:ea typeface="Inter"/>
                        <a:cs typeface="Inter"/>
                        <a:sym typeface="Inter"/>
                      </a:endParaRPr>
                    </a:p>
                  </a:txBody>
                  <a:tcPr marT="91425" marB="91425" marR="91425" marL="91425" anchor="ctr">
                    <a:solidFill>
                      <a:srgbClr val="D9EAD3"/>
                    </a:solidFill>
                  </a:tcPr>
                </a:tc>
              </a:tr>
              <a:tr h="1181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Inter"/>
                          <a:ea typeface="Inter"/>
                          <a:cs typeface="Inter"/>
                          <a:sym typeface="Inter"/>
                        </a:rPr>
                        <a:t>NIDK</a:t>
                      </a:r>
                      <a:endParaRPr sz="1200" u="none" cap="none" strike="noStrike">
                        <a:latin typeface="Inter"/>
                        <a:ea typeface="Inter"/>
                        <a:cs typeface="Inter"/>
                        <a:sym typeface="Inter"/>
                      </a:endParaRPr>
                    </a:p>
                  </a:txBody>
                  <a:tcPr marT="91425" marB="91425" marR="91425" marL="91425">
                    <a:solidFill>
                      <a:srgbClr val="F4CCCC"/>
                    </a:solidFill>
                  </a:tcPr>
                </a:tc>
                <a:tc vMerge="1"/>
              </a:tr>
              <a:tr h="1181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Inter"/>
                          <a:ea typeface="Inter"/>
                          <a:cs typeface="Inter"/>
                          <a:sym typeface="Inter"/>
                        </a:rPr>
                        <a:t>NUP</a:t>
                      </a:r>
                      <a:endParaRPr sz="1200" u="none" cap="none" strike="noStrike">
                        <a:latin typeface="Inter"/>
                        <a:ea typeface="Inter"/>
                        <a:cs typeface="Inter"/>
                        <a:sym typeface="Inter"/>
                      </a:endParaRPr>
                    </a:p>
                  </a:txBody>
                  <a:tcPr marT="91425" marB="91425" marR="91425" marL="91425">
                    <a:solidFill>
                      <a:srgbClr val="F4CCCC"/>
                    </a:solidFill>
                  </a:tcPr>
                </a:tc>
                <a:tc vMerge="1"/>
              </a:tr>
              <a:tr h="118100">
                <a:tc>
                  <a:txBody>
                    <a:bodyPr/>
                    <a:lstStyle/>
                    <a:p>
                      <a:pPr indent="0" lvl="0" marL="0" marR="0" rtl="0" algn="l">
                        <a:lnSpc>
                          <a:spcPct val="100000"/>
                        </a:lnSpc>
                        <a:spcBef>
                          <a:spcPts val="0"/>
                        </a:spcBef>
                        <a:spcAft>
                          <a:spcPts val="0"/>
                        </a:spcAft>
                        <a:buClr>
                          <a:srgbClr val="000000"/>
                        </a:buClr>
                        <a:buSzPts val="1200"/>
                        <a:buFont typeface="Arial"/>
                        <a:buNone/>
                      </a:pPr>
                      <a:r>
                        <a:rPr lang="en-GB" sz="1200" u="none" cap="none" strike="noStrike">
                          <a:latin typeface="Inter"/>
                          <a:ea typeface="Inter"/>
                          <a:cs typeface="Inter"/>
                          <a:sym typeface="Inter"/>
                        </a:rPr>
                        <a:t>NITK</a:t>
                      </a:r>
                      <a:endParaRPr sz="1200" u="none" cap="none" strike="noStrike">
                        <a:latin typeface="Inter"/>
                        <a:ea typeface="Inter"/>
                        <a:cs typeface="Inter"/>
                        <a:sym typeface="Inter"/>
                      </a:endParaRPr>
                    </a:p>
                  </a:txBody>
                  <a:tcPr marT="91425" marB="91425" marR="91425" marL="91425">
                    <a:solidFill>
                      <a:srgbClr val="F4CCCC"/>
                    </a:solidFill>
                  </a:tcPr>
                </a:tc>
                <a:tc vMerge="1"/>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sp>
        <p:nvSpPr>
          <p:cNvPr id="303" name="Google Shape;303;g272578136f9_0_175"/>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304" name="Google Shape;304;g272578136f9_0_175"/>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305" name="Google Shape;305;g272578136f9_0_175"/>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06" name="Google Shape;306;g272578136f9_0_175"/>
          <p:cNvSpPr txBox="1"/>
          <p:nvPr/>
        </p:nvSpPr>
        <p:spPr>
          <a:xfrm>
            <a:off x="583588" y="3017000"/>
            <a:ext cx="6124200" cy="19446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000" u="none" cap="none" strike="noStrike">
                <a:solidFill>
                  <a:srgbClr val="002C77"/>
                </a:solidFill>
                <a:latin typeface="Inter"/>
                <a:ea typeface="Inter"/>
                <a:cs typeface="Inter"/>
                <a:sym typeface="Inter"/>
              </a:rPr>
              <a:t>Pemutakhiran Data</a:t>
            </a:r>
            <a:br>
              <a:rPr b="1" i="0" lang="en-GB" sz="4000" u="none" cap="none" strike="noStrike">
                <a:solidFill>
                  <a:srgbClr val="002C77"/>
                </a:solidFill>
                <a:latin typeface="Inter"/>
                <a:ea typeface="Inter"/>
                <a:cs typeface="Inter"/>
                <a:sym typeface="Inter"/>
              </a:rPr>
            </a:br>
            <a:r>
              <a:rPr b="1" i="0" lang="en-GB" sz="4000" u="none" cap="none" strike="noStrike">
                <a:solidFill>
                  <a:srgbClr val="002C77"/>
                </a:solidFill>
                <a:latin typeface="Inter"/>
                <a:ea typeface="Inter"/>
                <a:cs typeface="Inter"/>
                <a:sym typeface="Inter"/>
              </a:rPr>
              <a:t>Status Kepegawaian</a:t>
            </a:r>
            <a:endParaRPr b="1" i="0" sz="40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rPr b="1" i="0" lang="en-GB" sz="4000" u="none" cap="none" strike="noStrike">
                <a:solidFill>
                  <a:srgbClr val="002C77"/>
                </a:solidFill>
                <a:latin typeface="Inter"/>
                <a:ea typeface="Inter"/>
                <a:cs typeface="Inter"/>
                <a:sym typeface="Inter"/>
              </a:rPr>
              <a:t>&amp; Ikatan Kerja Dosen</a:t>
            </a:r>
            <a:endParaRPr b="1" i="0" sz="4000" u="none" cap="none" strike="noStrike">
              <a:solidFill>
                <a:srgbClr val="002C77"/>
              </a:solidFill>
              <a:latin typeface="Inter"/>
              <a:ea typeface="Inter"/>
              <a:cs typeface="Inter"/>
              <a:sym typeface="Inter"/>
            </a:endParaRPr>
          </a:p>
        </p:txBody>
      </p:sp>
      <p:pic>
        <p:nvPicPr>
          <p:cNvPr id="307" name="Google Shape;307;g272578136f9_0_175"/>
          <p:cNvPicPr preferRelativeResize="0"/>
          <p:nvPr/>
        </p:nvPicPr>
        <p:blipFill rotWithShape="1">
          <a:blip r:embed="rId4">
            <a:alphaModFix/>
          </a:blip>
          <a:srcRect b="0" l="0" r="0" t="0"/>
          <a:stretch/>
        </p:blipFill>
        <p:spPr>
          <a:xfrm>
            <a:off x="559600" y="2001025"/>
            <a:ext cx="1159138" cy="866750"/>
          </a:xfrm>
          <a:prstGeom prst="rect">
            <a:avLst/>
          </a:prstGeom>
          <a:noFill/>
          <a:ln>
            <a:noFill/>
          </a:ln>
        </p:spPr>
      </p:pic>
      <p:sp>
        <p:nvSpPr>
          <p:cNvPr id="308" name="Google Shape;308;g272578136f9_0_175"/>
          <p:cNvSpPr txBox="1"/>
          <p:nvPr/>
        </p:nvSpPr>
        <p:spPr>
          <a:xfrm>
            <a:off x="580080" y="2080670"/>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03</a:t>
            </a:r>
            <a:endParaRPr b="0" i="0" sz="4200" u="none" cap="none" strike="noStrike">
              <a:solidFill>
                <a:srgbClr val="002C77"/>
              </a:solidFill>
              <a:latin typeface="Inter Medium"/>
              <a:ea typeface="Inter Medium"/>
              <a:cs typeface="Inter Medium"/>
              <a:sym typeface="Inter Medium"/>
            </a:endParaRPr>
          </a:p>
        </p:txBody>
      </p:sp>
      <p:pic>
        <p:nvPicPr>
          <p:cNvPr id="309" name="Google Shape;309;g272578136f9_0_175"/>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310" name="Google Shape;310;g272578136f9_0_175"/>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272578136f9_0_187"/>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17" name="Google Shape;317;g272578136f9_0_187"/>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18" name="Google Shape;318;g272578136f9_0_187"/>
          <p:cNvSpPr txBox="1"/>
          <p:nvPr/>
        </p:nvSpPr>
        <p:spPr>
          <a:xfrm>
            <a:off x="652604" y="284750"/>
            <a:ext cx="92217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Pengelompokkan Dosen</a:t>
            </a:r>
            <a:endParaRPr b="1" i="0" sz="3000" u="none" cap="none" strike="noStrike">
              <a:solidFill>
                <a:srgbClr val="0D24B6"/>
              </a:solidFill>
              <a:latin typeface="Inter"/>
              <a:ea typeface="Inter"/>
              <a:cs typeface="Inter"/>
              <a:sym typeface="Inter"/>
            </a:endParaRPr>
          </a:p>
        </p:txBody>
      </p:sp>
      <p:graphicFrame>
        <p:nvGraphicFramePr>
          <p:cNvPr id="319" name="Google Shape;319;g272578136f9_0_187"/>
          <p:cNvGraphicFramePr/>
          <p:nvPr/>
        </p:nvGraphicFramePr>
        <p:xfrm>
          <a:off x="284025" y="1143000"/>
          <a:ext cx="3000000" cy="3000000"/>
        </p:xfrm>
        <a:graphic>
          <a:graphicData uri="http://schemas.openxmlformats.org/drawingml/2006/table">
            <a:tbl>
              <a:tblPr>
                <a:noFill/>
                <a:tableStyleId>{4D69EFD5-3411-4178-B47E-DB8EAF53DACB}</a:tableStyleId>
              </a:tblPr>
              <a:tblGrid>
                <a:gridCol w="1712600"/>
                <a:gridCol w="2978625"/>
                <a:gridCol w="3661675"/>
                <a:gridCol w="3271050"/>
              </a:tblGrid>
              <a:tr h="632950">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solidFill>
                            <a:srgbClr val="FFFFFF"/>
                          </a:solidFill>
                          <a:latin typeface="Inter"/>
                          <a:ea typeface="Inter"/>
                          <a:cs typeface="Inter"/>
                          <a:sym typeface="Inter"/>
                        </a:rPr>
                        <a:t>Status Dosen / Pengajar</a:t>
                      </a:r>
                      <a:endParaRPr b="1" sz="1500" u="none" cap="none" strike="noStrike">
                        <a:solidFill>
                          <a:srgbClr val="FFFFFF"/>
                        </a:solidFill>
                        <a:latin typeface="Inter"/>
                        <a:ea typeface="Inter"/>
                        <a:cs typeface="Inter"/>
                        <a:sym typeface="Inter"/>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31538F"/>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solidFill>
                            <a:srgbClr val="FFFFFF"/>
                          </a:solidFill>
                          <a:latin typeface="Inter"/>
                          <a:ea typeface="Inter"/>
                          <a:cs typeface="Inter"/>
                          <a:sym typeface="Inter"/>
                        </a:rPr>
                        <a:t>Status Kepegawaian</a:t>
                      </a:r>
                      <a:endParaRPr b="1" sz="1500" u="none" cap="none" strike="noStrike">
                        <a:solidFill>
                          <a:srgbClr val="FFFFFF"/>
                        </a:solidFill>
                        <a:latin typeface="Inter"/>
                        <a:ea typeface="Inter"/>
                        <a:cs typeface="Inter"/>
                        <a:sym typeface="Inter"/>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31538F"/>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solidFill>
                            <a:srgbClr val="FFFFFF"/>
                          </a:solidFill>
                          <a:latin typeface="Inter"/>
                          <a:ea typeface="Inter"/>
                          <a:cs typeface="Inter"/>
                          <a:sym typeface="Inter"/>
                        </a:rPr>
                        <a:t>Ikatan Kerja</a:t>
                      </a:r>
                      <a:endParaRPr b="1" sz="1500" u="none" cap="none" strike="noStrike">
                        <a:solidFill>
                          <a:srgbClr val="FFFFFF"/>
                        </a:solidFill>
                        <a:latin typeface="Inter"/>
                        <a:ea typeface="Inter"/>
                        <a:cs typeface="Inter"/>
                        <a:sym typeface="Inter"/>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31538F"/>
                    </a:solidFill>
                  </a:tcPr>
                </a:tc>
                <a:tc>
                  <a:txBody>
                    <a:bodyPr/>
                    <a:lstStyle/>
                    <a:p>
                      <a:pPr indent="0" lvl="0" marL="0" marR="0" rtl="0" algn="l">
                        <a:lnSpc>
                          <a:spcPct val="100000"/>
                        </a:lnSpc>
                        <a:spcBef>
                          <a:spcPts val="0"/>
                        </a:spcBef>
                        <a:spcAft>
                          <a:spcPts val="0"/>
                        </a:spcAft>
                        <a:buClr>
                          <a:srgbClr val="000000"/>
                        </a:buClr>
                        <a:buSzPts val="1500"/>
                        <a:buFont typeface="Arial"/>
                        <a:buNone/>
                      </a:pPr>
                      <a:r>
                        <a:rPr b="1" lang="en-GB" sz="1500" u="none" cap="none" strike="noStrike">
                          <a:solidFill>
                            <a:srgbClr val="FFFFFF"/>
                          </a:solidFill>
                          <a:latin typeface="Inter"/>
                          <a:ea typeface="Inter"/>
                          <a:cs typeface="Inter"/>
                          <a:sym typeface="Inter"/>
                        </a:rPr>
                        <a:t>Status Kewajiban (Kinerja)</a:t>
                      </a:r>
                      <a:endParaRPr b="1" sz="1500" u="none" cap="none" strike="noStrike">
                        <a:solidFill>
                          <a:srgbClr val="FFFFFF"/>
                        </a:solidFill>
                        <a:latin typeface="Inter"/>
                        <a:ea typeface="Inter"/>
                        <a:cs typeface="Inter"/>
                        <a:sym typeface="Inter"/>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31538F"/>
                    </a:solidFill>
                  </a:tcPr>
                </a:tc>
              </a:tr>
              <a:tr h="568200">
                <a:tc rowSpan="3">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Dosen Tetap</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extLst>
                            <a:ext uri="http://customooxmlschemas.google.com/">
                              <go:slidesCustomData xmlns:go="http://customooxmlschemas.google.com/" textRoundtripDataId="0"/>
                            </a:ext>
                          </a:extLst>
                        </a:rPr>
                        <a:t>PNS JF Dosen</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Tetap di PT sebagai Unit Kerja Pemerintah</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Tridharma Penuh</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r h="568200">
                <a:tc vMerge="1"/>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PPPK JF Dosen</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Tetap di PT sebagai Unit Kerja Pemerintah</a:t>
                      </a:r>
                      <a:endParaRPr sz="1500" u="none" cap="none" strike="noStrike">
                        <a:solidFill>
                          <a:srgbClr val="000000"/>
                        </a:solidFill>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Tridharma Penuh</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r h="632950">
                <a:tc vMerge="1"/>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Dosen Pegawai Tetap Perguruan Tinggi</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solidFill>
                            <a:srgbClr val="000000"/>
                          </a:solidFill>
                          <a:latin typeface="Rubik"/>
                          <a:ea typeface="Rubik"/>
                          <a:cs typeface="Rubik"/>
                          <a:sym typeface="Rubik"/>
                        </a:rPr>
                        <a:t>Tetap di PT / Badan Penyelenggara</a:t>
                      </a:r>
                      <a:endParaRPr sz="1500" u="none" cap="none" strike="noStrike">
                        <a:solidFill>
                          <a:srgbClr val="000000"/>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500"/>
                        <a:buFont typeface="Arial"/>
                        <a:buNone/>
                      </a:pPr>
                      <a:r>
                        <a:rPr lang="en-GB" sz="1500" u="none" cap="none" strike="noStrike">
                          <a:solidFill>
                            <a:srgbClr val="000000"/>
                          </a:solidFill>
                          <a:latin typeface="Rubik"/>
                          <a:ea typeface="Rubik"/>
                          <a:cs typeface="Rubik"/>
                          <a:sym typeface="Rubik"/>
                        </a:rPr>
                        <a:t>(tetap sampai pensiun / waktu tertentu)</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Tridharma Penuh</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r h="568200">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solidFill>
                            <a:srgbClr val="000000"/>
                          </a:solidFill>
                          <a:latin typeface="Rubik"/>
                          <a:ea typeface="Rubik"/>
                          <a:cs typeface="Rubik"/>
                          <a:sym typeface="Rubik"/>
                        </a:rPr>
                        <a:t>Dosen Tidak Tetap</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Pegawai Tidak Tetap Perguruan Tinggi</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solidFill>
                            <a:srgbClr val="000000"/>
                          </a:solidFill>
                          <a:latin typeface="Rubik"/>
                          <a:ea typeface="Rubik"/>
                          <a:cs typeface="Rubik"/>
                          <a:sym typeface="Rubik"/>
                        </a:rPr>
                        <a:t>Tidak Tetap di PT tertentu</a:t>
                      </a:r>
                      <a:endParaRPr sz="1500" u="none" cap="none" strike="noStrike">
                        <a:solidFill>
                          <a:srgbClr val="000000"/>
                        </a:solidFill>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Tridharma </a:t>
                      </a:r>
                      <a:r>
                        <a:rPr lang="en-GB" sz="1500" u="none" cap="none" strike="noStrike">
                          <a:solidFill>
                            <a:srgbClr val="000000"/>
                          </a:solidFill>
                          <a:latin typeface="Rubik"/>
                          <a:ea typeface="Rubik"/>
                          <a:cs typeface="Rubik"/>
                          <a:sym typeface="Rubik"/>
                        </a:rPr>
                        <a:t>Paruh Waktu</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r h="568200">
                <a:tc rowSpan="3">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Pengajar Nondosen</a:t>
                      </a:r>
                      <a:endParaRPr sz="1500" u="none" cap="none" strike="noStrike">
                        <a:solidFill>
                          <a:srgbClr val="000000"/>
                        </a:solidFill>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Pengajar</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Mengajar</a:t>
                      </a:r>
                      <a:endParaRPr sz="1500" u="none" cap="none" strike="noStrike">
                        <a:solidFill>
                          <a:srgbClr val="000000"/>
                        </a:solidFill>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Tidak mempunyai jabatan akademik</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r h="568200">
                <a:tc vMerge="1"/>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Instruktur</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Mengajar</a:t>
                      </a:r>
                      <a:endParaRPr sz="1500" u="none" cap="none" strike="noStrike">
                        <a:solidFill>
                          <a:srgbClr val="000000"/>
                        </a:solidFill>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Tidak mempunyai jabatan akademik</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r h="568200">
                <a:tc vMerge="1"/>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Tutor</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Mengajar</a:t>
                      </a:r>
                      <a:endParaRPr sz="1500" u="none" cap="none" strike="noStrike">
                        <a:solidFill>
                          <a:srgbClr val="000000"/>
                        </a:solidFill>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GB" sz="1500" u="none" cap="none" strike="noStrike">
                          <a:latin typeface="Rubik"/>
                          <a:ea typeface="Rubik"/>
                          <a:cs typeface="Rubik"/>
                          <a:sym typeface="Rubik"/>
                        </a:rPr>
                        <a:t>Tidak mempunyai jabatan akademik</a:t>
                      </a:r>
                      <a:endParaRPr sz="1500" u="none" cap="none" strike="noStrike">
                        <a:latin typeface="Rubik"/>
                        <a:ea typeface="Rubik"/>
                        <a:cs typeface="Rubik"/>
                        <a:sym typeface="Rubik"/>
                      </a:endParaRPr>
                    </a:p>
                  </a:txBody>
                  <a:tcPr marT="63500" marB="63500" marR="63500" marL="63500" anchor="ctr">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EFEFE">
                        <a:alpha val="61176"/>
                      </a:srgb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72578136f9_0_195"/>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26" name="Google Shape;326;g272578136f9_0_195"/>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graphicFrame>
        <p:nvGraphicFramePr>
          <p:cNvPr id="327" name="Google Shape;327;g272578136f9_0_195"/>
          <p:cNvGraphicFramePr/>
          <p:nvPr/>
        </p:nvGraphicFramePr>
        <p:xfrm>
          <a:off x="344713" y="384175"/>
          <a:ext cx="3000000" cy="3000000"/>
        </p:xfrm>
        <a:graphic>
          <a:graphicData uri="http://schemas.openxmlformats.org/drawingml/2006/table">
            <a:tbl>
              <a:tblPr>
                <a:noFill/>
                <a:tableStyleId>{4D69EFD5-3411-4178-B47E-DB8EAF53DACB}</a:tableStyleId>
              </a:tblPr>
              <a:tblGrid>
                <a:gridCol w="1997725"/>
                <a:gridCol w="3159750"/>
                <a:gridCol w="3159750"/>
                <a:gridCol w="3159750"/>
              </a:tblGrid>
              <a:tr h="41385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Status Dosen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Dosen Tetap</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Dosen Tidak Tetap</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Pengajar Nondosen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r>
              <a:tr h="8378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Deskripsi</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just">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Dosen yang bekerja tetap atau dengan perjanjian kerja bersifat penuh waktu pada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just">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Dosen yang bekerja dengan perjanjian kerja bersifat paruh waktu pada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Pengajar yang mengajar di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4946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Kualifikasi Akademik</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Magister atau Doktor atau disetarakan.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Magister atau Doktor atau disetarakan.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Sarjana atau Magister atau Doktor.</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7066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Kompetensi</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 kompetensi dosen di Jabatan Akademik tertentu.</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 kompetensi dosen di Jabatan Akademik tertentu.</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Tidak perlu memenuhi kompetensi dosen.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4946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Sertifikat Pendidik</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Berhak selama memenuhi syarat.</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Berhak selama memenuhi syarat.</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Tidak berhak.</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62582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Sehat Jasmani dan Rohani</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8378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Kualifikasi yang disyaratkan PT tempat bertugas</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Memenuhi.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62582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Ikatan Kerja sebagai Dosen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Penuh waktu (tetap atau waktu tertentu).</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Paruh waktu.</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Penuh waktu/paruh waktu.</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7066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Instansi Kepegawaian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Perguruan tinggi dan instansi lain selain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Perguruan tinggi atau instansi lain selain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72578136f9_0_202"/>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34" name="Google Shape;334;g272578136f9_0_202"/>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graphicFrame>
        <p:nvGraphicFramePr>
          <p:cNvPr id="335" name="Google Shape;335;g272578136f9_0_202"/>
          <p:cNvGraphicFramePr/>
          <p:nvPr/>
        </p:nvGraphicFramePr>
        <p:xfrm>
          <a:off x="344713" y="384175"/>
          <a:ext cx="3000000" cy="3000000"/>
        </p:xfrm>
        <a:graphic>
          <a:graphicData uri="http://schemas.openxmlformats.org/drawingml/2006/table">
            <a:tbl>
              <a:tblPr>
                <a:noFill/>
                <a:tableStyleId>{4D69EFD5-3411-4178-B47E-DB8EAF53DACB}</a:tableStyleId>
              </a:tblPr>
              <a:tblGrid>
                <a:gridCol w="1993550"/>
                <a:gridCol w="3153200"/>
                <a:gridCol w="3153200"/>
                <a:gridCol w="3153200"/>
              </a:tblGrid>
              <a:tr h="39722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Status Dosen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Dosen Tetap</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Dosen Tidak Tetap</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Pengajar Nondosen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r>
              <a:tr h="128857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Status Kewajiban Tridharma</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Melaksanakan tridharma secara penuh (12-16 sks).</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Tidak melaksanakan tridharma secara penuh (&lt; 12 sks).</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Hanya bisa mengajar, meskipun mungkin ada keinginan meneliti dan/atau pengabdian kepada masyarakat.</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67820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Tugas Tambahan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Bisa mendapatkan tugas tambahan (contoh: kepala lembaga dll).</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Bisa mendapatkan tugas tambahan (contoh: kepala lembaga dll).</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Tidak bisa mendapatkan tugas tambahan.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804150">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Jabatan Akademik</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Mempunyai jabatan akademik (selama aktif sebagai dosen).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Mempunyai jabatan akademik jika memenuhi kompetensi (berlaku hanya jika masih aktif sebagai dosen).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Tidak mempunyai jabatan akademik.</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88167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Kode Etik</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Terikat kode etik dosen.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300" u="none" cap="none" strike="noStrike">
                          <a:solidFill>
                            <a:srgbClr val="000000"/>
                          </a:solidFill>
                          <a:latin typeface="Rubik"/>
                          <a:ea typeface="Rubik"/>
                          <a:cs typeface="Rubik"/>
                          <a:sym typeface="Rubik"/>
                        </a:rPr>
                        <a:t>Terikat kode etik dosen.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100"/>
                        <a:buFont typeface="Arial"/>
                        <a:buNone/>
                      </a:pPr>
                      <a:r>
                        <a:rPr lang="en-GB" sz="1300" u="none" cap="none" strike="noStrike">
                          <a:solidFill>
                            <a:srgbClr val="000000"/>
                          </a:solidFill>
                          <a:latin typeface="Rubik"/>
                          <a:ea typeface="Rubik"/>
                          <a:cs typeface="Rubik"/>
                          <a:sym typeface="Rubik"/>
                        </a:rPr>
                        <a:t>Terikat kode etik yang ditetapkan oleh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108512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Pengembangan Karier Jabatan Akademik</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Berhak mendapatkan pengembangan karier oleh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Berhak mendapatkan pengembangan karier sesuai dengan perjanjian dan kebutuhan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Sesuai wewenang perguruan tinggi.</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r h="881675">
                <a:tc>
                  <a:txBody>
                    <a:bodyPr/>
                    <a:lstStyle/>
                    <a:p>
                      <a:pPr indent="0" lvl="0" marL="0" marR="0" rtl="0" algn="l">
                        <a:lnSpc>
                          <a:spcPct val="100000"/>
                        </a:lnSpc>
                        <a:spcBef>
                          <a:spcPts val="0"/>
                        </a:spcBef>
                        <a:spcAft>
                          <a:spcPts val="0"/>
                        </a:spcAft>
                        <a:buClr>
                          <a:srgbClr val="000000"/>
                        </a:buClr>
                        <a:buSzPts val="1300"/>
                        <a:buFont typeface="Arial"/>
                        <a:buNone/>
                      </a:pPr>
                      <a:r>
                        <a:rPr b="1" lang="en-GB" sz="1300" u="none" cap="none" strike="noStrike">
                          <a:solidFill>
                            <a:srgbClr val="FFFFFF"/>
                          </a:solidFill>
                          <a:latin typeface="Inter"/>
                          <a:ea typeface="Inter"/>
                          <a:cs typeface="Inter"/>
                          <a:sym typeface="Inter"/>
                        </a:rPr>
                        <a:t>Tunjangan Profesi, Kehormatan</a:t>
                      </a:r>
                      <a:endParaRPr b="1" sz="1300" u="none" cap="none" strike="noStrike">
                        <a:solidFill>
                          <a:srgbClr val="FFFFFF"/>
                        </a:solidFill>
                        <a:latin typeface="Inter"/>
                        <a:ea typeface="Inter"/>
                        <a:cs typeface="Inter"/>
                        <a:sym typeface="Inter"/>
                      </a:endParaRPr>
                    </a:p>
                  </a:txBody>
                  <a:tcPr marT="63500" marB="63500" marR="63500" marL="635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0B5394"/>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Dibayar dengan APBN.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Tanggungan Instansi kepegawaian (tidak menggunakan APBN).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GB" sz="1300" u="none" cap="none" strike="noStrike">
                          <a:solidFill>
                            <a:srgbClr val="000000"/>
                          </a:solidFill>
                          <a:latin typeface="Rubik"/>
                          <a:ea typeface="Rubik"/>
                          <a:cs typeface="Rubik"/>
                          <a:sym typeface="Rubik"/>
                        </a:rPr>
                        <a:t>Tidak mendapatkan.</a:t>
                      </a:r>
                      <a:endParaRPr sz="1300" u="none" cap="none" strike="noStrike">
                        <a:solidFill>
                          <a:srgbClr val="000000"/>
                        </a:solidFill>
                        <a:latin typeface="Rubik"/>
                        <a:ea typeface="Rubik"/>
                        <a:cs typeface="Rubik"/>
                        <a:sym typeface="Rubik"/>
                      </a:endParaRPr>
                    </a:p>
                  </a:txBody>
                  <a:tcPr marT="82275" marB="64000" marR="64000" marL="64000">
                    <a:lnL cap="flat" cmpd="sng" w="12700">
                      <a:solidFill>
                        <a:srgbClr val="A5A5A5"/>
                      </a:solidFill>
                      <a:prstDash val="solid"/>
                      <a:round/>
                      <a:headEnd len="sm" w="sm" type="none"/>
                      <a:tailEnd len="sm" w="sm" type="none"/>
                    </a:lnL>
                    <a:lnR cap="flat" cmpd="sng" w="12700">
                      <a:solidFill>
                        <a:srgbClr val="A5A5A5"/>
                      </a:solidFill>
                      <a:prstDash val="solid"/>
                      <a:round/>
                      <a:headEnd len="sm" w="sm" type="none"/>
                      <a:tailEnd len="sm" w="sm" type="none"/>
                    </a:lnR>
                    <a:lnT cap="flat" cmpd="sng" w="12700">
                      <a:solidFill>
                        <a:srgbClr val="A5A5A5"/>
                      </a:solidFill>
                      <a:prstDash val="solid"/>
                      <a:round/>
                      <a:headEnd len="sm" w="sm" type="none"/>
                      <a:tailEnd len="sm" w="sm" type="none"/>
                    </a:lnT>
                    <a:lnB cap="flat" cmpd="sng" w="12700">
                      <a:solidFill>
                        <a:srgbClr val="A5A5A5"/>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72578136f9_0_209"/>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42" name="Google Shape;342;g272578136f9_0_20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43" name="Google Shape;343;g272578136f9_0_209"/>
          <p:cNvSpPr txBox="1"/>
          <p:nvPr/>
        </p:nvSpPr>
        <p:spPr>
          <a:xfrm>
            <a:off x="652604" y="284750"/>
            <a:ext cx="92217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Implikasi Pengaturan &amp; Implementasi NUPTK</a:t>
            </a:r>
            <a:endParaRPr b="1" i="0" sz="3000" u="none" cap="none" strike="noStrike">
              <a:solidFill>
                <a:srgbClr val="0D24B6"/>
              </a:solidFill>
              <a:latin typeface="Inter"/>
              <a:ea typeface="Inter"/>
              <a:cs typeface="Inter"/>
              <a:sym typeface="Inter"/>
            </a:endParaRPr>
          </a:p>
        </p:txBody>
      </p:sp>
      <p:sp>
        <p:nvSpPr>
          <p:cNvPr id="344" name="Google Shape;344;g272578136f9_0_209"/>
          <p:cNvSpPr txBox="1"/>
          <p:nvPr/>
        </p:nvSpPr>
        <p:spPr>
          <a:xfrm>
            <a:off x="495300" y="1317775"/>
            <a:ext cx="5309700" cy="4892700"/>
          </a:xfrm>
          <a:prstGeom prst="rect">
            <a:avLst/>
          </a:prstGeom>
          <a:solidFill>
            <a:srgbClr val="DFEEFE"/>
          </a:solidFill>
          <a:ln>
            <a:noFill/>
          </a:ln>
        </p:spPr>
        <p:txBody>
          <a:bodyPr anchorCtr="0" anchor="t" bIns="0" lIns="0" spcFirstLastPara="1" rIns="0" wrap="square" tIns="0">
            <a:noAutofit/>
          </a:bodyPr>
          <a:lstStyle/>
          <a:p>
            <a:pPr indent="-311150" lvl="0" marL="457200" marR="0" rtl="0" algn="l">
              <a:lnSpc>
                <a:spcPct val="90000"/>
              </a:lnSpc>
              <a:spcBef>
                <a:spcPts val="800"/>
              </a:spcBef>
              <a:spcAft>
                <a:spcPts val="0"/>
              </a:spcAft>
              <a:buClr>
                <a:schemeClr val="dk1"/>
              </a:buClr>
              <a:buSzPts val="1300"/>
              <a:buFont typeface="Inter"/>
              <a:buChar char="●"/>
            </a:pPr>
            <a:r>
              <a:rPr b="1" i="0" lang="en-GB" sz="1300" u="none" cap="none" strike="noStrike">
                <a:solidFill>
                  <a:schemeClr val="dk1"/>
                </a:solidFill>
                <a:latin typeface="Inter"/>
                <a:ea typeface="Inter"/>
                <a:cs typeface="Inter"/>
                <a:sym typeface="Inter"/>
              </a:rPr>
              <a:t>[SELESAI]</a:t>
            </a:r>
            <a:r>
              <a:rPr b="0" i="0" lang="en-GB" sz="1300" u="none" cap="none" strike="noStrike">
                <a:solidFill>
                  <a:schemeClr val="dk1"/>
                </a:solidFill>
                <a:latin typeface="Inter"/>
                <a:ea typeface="Inter"/>
                <a:cs typeface="Inter"/>
                <a:sym typeface="Inter"/>
              </a:rPr>
              <a:t> Pemadanan Data PTK dalam database Pendidikan Tinggi:</a:t>
            </a:r>
            <a:endParaRPr b="0" i="0" sz="1300" u="none" cap="none" strike="noStrike">
              <a:solidFill>
                <a:schemeClr val="dk1"/>
              </a:solidFill>
              <a:latin typeface="Inter"/>
              <a:ea typeface="Inter"/>
              <a:cs typeface="Inter"/>
              <a:sym typeface="Inter"/>
            </a:endParaRPr>
          </a:p>
          <a:p>
            <a:pPr indent="-311150" lvl="1" marL="914400" marR="0" rtl="0" algn="l">
              <a:lnSpc>
                <a:spcPct val="115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Analisa </a:t>
            </a:r>
            <a:r>
              <a:rPr b="1" i="0" lang="en-GB" sz="1300" u="none" cap="none" strike="noStrike">
                <a:solidFill>
                  <a:schemeClr val="dk1"/>
                </a:solidFill>
                <a:latin typeface="Inter"/>
                <a:ea typeface="Inter"/>
                <a:cs typeface="Inter"/>
                <a:sym typeface="Inter"/>
              </a:rPr>
              <a:t>Data Kependudukan</a:t>
            </a:r>
            <a:r>
              <a:rPr b="0" i="0" lang="en-GB" sz="1300" u="none" cap="none" strike="noStrike">
                <a:solidFill>
                  <a:schemeClr val="dk1"/>
                </a:solidFill>
                <a:latin typeface="Inter"/>
                <a:ea typeface="Inter"/>
                <a:cs typeface="Inter"/>
                <a:sym typeface="Inter"/>
              </a:rPr>
              <a:t> dengan hasil data dari API Dukcapil;</a:t>
            </a:r>
            <a:endParaRPr b="0" i="0" sz="1300" u="none" cap="none" strike="noStrike">
              <a:solidFill>
                <a:schemeClr val="dk1"/>
              </a:solidFill>
              <a:latin typeface="Inter"/>
              <a:ea typeface="Inter"/>
              <a:cs typeface="Inter"/>
              <a:sym typeface="Inter"/>
            </a:endParaRPr>
          </a:p>
          <a:p>
            <a:pPr indent="-311150" lvl="1" marL="914400" marR="0" rtl="0" algn="l">
              <a:lnSpc>
                <a:spcPct val="115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Analisa Kesesuaian </a:t>
            </a:r>
            <a:r>
              <a:rPr b="1" i="0" lang="en-GB" sz="1300" u="none" cap="none" strike="noStrike">
                <a:solidFill>
                  <a:schemeClr val="dk1"/>
                </a:solidFill>
                <a:latin typeface="Inter"/>
                <a:ea typeface="Inter"/>
                <a:cs typeface="Inter"/>
                <a:sym typeface="Inter"/>
              </a:rPr>
              <a:t>status ikatan kerja dan status kepegawaian</a:t>
            </a:r>
            <a:r>
              <a:rPr b="0" i="0" lang="en-GB" sz="1300" u="none" cap="none" strike="noStrike">
                <a:solidFill>
                  <a:schemeClr val="dk1"/>
                </a:solidFill>
                <a:latin typeface="Inter"/>
                <a:ea typeface="Inter"/>
                <a:cs typeface="Inter"/>
                <a:sym typeface="Inter"/>
              </a:rPr>
              <a:t> Dosen Aktif Mengajar dan Tidak Aktif Mengajar;</a:t>
            </a:r>
            <a:endParaRPr b="0" i="0" sz="1300" u="none" cap="none" strike="noStrike">
              <a:solidFill>
                <a:schemeClr val="dk1"/>
              </a:solidFill>
              <a:latin typeface="Inter"/>
              <a:ea typeface="Inter"/>
              <a:cs typeface="Inter"/>
              <a:sym typeface="Inter"/>
            </a:endParaRPr>
          </a:p>
          <a:p>
            <a:pPr indent="-311150" lvl="1" marL="914400" marR="0" rtl="0" algn="l">
              <a:lnSpc>
                <a:spcPct val="115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Analisa </a:t>
            </a:r>
            <a:r>
              <a:rPr b="1" i="0" lang="en-GB" sz="1300" u="none" cap="none" strike="noStrike">
                <a:solidFill>
                  <a:schemeClr val="dk1"/>
                </a:solidFill>
                <a:latin typeface="Inter"/>
                <a:ea typeface="Inter"/>
                <a:cs typeface="Inter"/>
                <a:sym typeface="Inter"/>
              </a:rPr>
              <a:t>Dosen Ganda</a:t>
            </a:r>
            <a:r>
              <a:rPr b="0" i="0" lang="en-GB" sz="1300" u="none" cap="none" strike="noStrike">
                <a:solidFill>
                  <a:schemeClr val="dk1"/>
                </a:solidFill>
                <a:latin typeface="Inter"/>
                <a:ea typeface="Inter"/>
                <a:cs typeface="Inter"/>
                <a:sym typeface="Inter"/>
              </a:rPr>
              <a:t> berdasarkan NIK, NIP dan No Registrasi untuk seluruh dosen terdaftar.</a:t>
            </a:r>
            <a:endParaRPr b="0" i="0" sz="1300" u="none" cap="none" strike="noStrike">
              <a:solidFill>
                <a:schemeClr val="dk1"/>
              </a:solidFill>
              <a:latin typeface="Inter"/>
              <a:ea typeface="Inter"/>
              <a:cs typeface="Inter"/>
              <a:sym typeface="Inter"/>
            </a:endParaRPr>
          </a:p>
          <a:p>
            <a:pPr indent="0" lvl="0" marL="9144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1" i="0" lang="en-GB" sz="1300" u="none" cap="none" strike="noStrike">
                <a:solidFill>
                  <a:schemeClr val="dk1"/>
                </a:solidFill>
                <a:latin typeface="Inter"/>
                <a:ea typeface="Inter"/>
                <a:cs typeface="Inter"/>
                <a:sym typeface="Inter"/>
              </a:rPr>
              <a:t>[SEDANG BERLANGSUNG] </a:t>
            </a:r>
            <a:r>
              <a:rPr b="0" i="0" lang="en-GB" sz="1300" u="none" cap="none" strike="noStrike">
                <a:solidFill>
                  <a:schemeClr val="dk1"/>
                </a:solidFill>
                <a:latin typeface="Inter"/>
                <a:ea typeface="Inter"/>
                <a:cs typeface="Inter"/>
                <a:sym typeface="Inter"/>
              </a:rPr>
              <a:t>Menyampaikan kepada PT hasil analisa dan mengarahkan PT untuk memutakhirkan data Dosen.</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1" i="0" lang="en-GB" sz="1300" u="none" cap="none" strike="noStrike">
                <a:solidFill>
                  <a:schemeClr val="dk1"/>
                </a:solidFill>
                <a:latin typeface="Inter"/>
                <a:ea typeface="Inter"/>
                <a:cs typeface="Inter"/>
                <a:sym typeface="Inter"/>
              </a:rPr>
              <a:t>[AKAN DATANG]</a:t>
            </a:r>
            <a:r>
              <a:rPr b="0" i="0" lang="en-GB" sz="1300" u="none" cap="none" strike="noStrike">
                <a:solidFill>
                  <a:schemeClr val="dk1"/>
                </a:solidFill>
                <a:latin typeface="Inter"/>
                <a:ea typeface="Inter"/>
                <a:cs typeface="Inter"/>
                <a:sym typeface="Inter"/>
              </a:rPr>
              <a:t> Pembuatan NUPTK untuk data hasil pemutakhiran PT untuk data yang sudah layak/terverifikasi.</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Char char="●"/>
            </a:pPr>
            <a:r>
              <a:rPr b="1" i="0" lang="en-GB" sz="1300" u="none" cap="none" strike="noStrike">
                <a:solidFill>
                  <a:schemeClr val="dk1"/>
                </a:solidFill>
                <a:latin typeface="Inter"/>
                <a:ea typeface="Inter"/>
                <a:cs typeface="Inter"/>
                <a:sym typeface="Inter"/>
              </a:rPr>
              <a:t>[AKAN DATANG]</a:t>
            </a:r>
            <a:r>
              <a:rPr b="0" i="0" lang="en-GB" sz="1300" u="none" cap="none" strike="noStrike">
                <a:solidFill>
                  <a:schemeClr val="dk1"/>
                </a:solidFill>
                <a:latin typeface="Inter"/>
                <a:ea typeface="Inter"/>
                <a:cs typeface="Inter"/>
                <a:sym typeface="Inter"/>
              </a:rPr>
              <a:t> Pemindahan dan implementasi Layanan Dosen Satu Pintu di SISTER (Pendaftaran, Pemutakhiran, Penonaktifan, dan Pengaktifan Kembali) yang sebelumnya melalui PDDIKTI Admin.</a:t>
            </a:r>
            <a:endParaRPr b="1" i="0" sz="1300" u="none" cap="none" strike="noStrike">
              <a:solidFill>
                <a:srgbClr val="000000"/>
              </a:solidFill>
              <a:latin typeface="Inter"/>
              <a:ea typeface="Inter"/>
              <a:cs typeface="Inter"/>
              <a:sym typeface="Inter"/>
            </a:endParaRPr>
          </a:p>
        </p:txBody>
      </p:sp>
      <p:sp>
        <p:nvSpPr>
          <p:cNvPr id="345" name="Google Shape;345;g272578136f9_0_209"/>
          <p:cNvSpPr txBox="1"/>
          <p:nvPr/>
        </p:nvSpPr>
        <p:spPr>
          <a:xfrm>
            <a:off x="6247725" y="1313375"/>
            <a:ext cx="5601300" cy="4892700"/>
          </a:xfrm>
          <a:prstGeom prst="rect">
            <a:avLst/>
          </a:prstGeom>
          <a:solidFill>
            <a:srgbClr val="DFEEFE"/>
          </a:solidFill>
          <a:ln>
            <a:noFill/>
          </a:ln>
        </p:spPr>
        <p:txBody>
          <a:bodyPr anchorCtr="0" anchor="t" bIns="0" lIns="0" spcFirstLastPara="1" rIns="0" wrap="square" tIns="0">
            <a:noAutofit/>
          </a:bodyPr>
          <a:lstStyle/>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extLst>
                  <a:ext uri="http://customooxmlschemas.google.com/">
                    <go:slidesCustomData xmlns:go="http://customooxmlschemas.google.com/" textRoundtripDataId="1"/>
                  </a:ext>
                </a:extLst>
              </a:rPr>
              <a:t>Memahami definisi  dan pengelompokkan </a:t>
            </a:r>
            <a:r>
              <a:rPr b="0" i="0" lang="en-GB" sz="1300" u="none" cap="none" strike="noStrike">
                <a:solidFill>
                  <a:schemeClr val="dk1"/>
                </a:solidFill>
                <a:latin typeface="Inter"/>
                <a:ea typeface="Inter"/>
                <a:cs typeface="Inter"/>
                <a:sym typeface="Inter"/>
              </a:rPr>
              <a:t>Pendidik dan Tenaga Kependidikan (PTK).</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Melakukan pemadanan data PTK secara manual melalui platform SISTER yang dilakukan oleh PTK/Admin PT di SISTER.</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Adapun hal yang diverifikasi/validasi adalah sebagai berikut:</a:t>
            </a:r>
            <a:endParaRPr b="0" i="0" sz="1300" u="none" cap="none" strike="noStrike">
              <a:solidFill>
                <a:schemeClr val="dk1"/>
              </a:solidFill>
              <a:latin typeface="Inter"/>
              <a:ea typeface="Inter"/>
              <a:cs typeface="Inter"/>
              <a:sym typeface="Inter"/>
            </a:endParaRPr>
          </a:p>
          <a:p>
            <a:pPr indent="-311150" lvl="1" marL="914400" marR="0" rtl="0" algn="l">
              <a:lnSpc>
                <a:spcPct val="115000"/>
              </a:lnSpc>
              <a:spcBef>
                <a:spcPts val="0"/>
              </a:spcBef>
              <a:spcAft>
                <a:spcPts val="0"/>
              </a:spcAft>
              <a:buClr>
                <a:schemeClr val="dk1"/>
              </a:buClr>
              <a:buSzPts val="1300"/>
              <a:buFont typeface="Inter"/>
              <a:buAutoNum type="alphaLcPeriod"/>
            </a:pPr>
            <a:r>
              <a:rPr b="0" i="0" lang="en-GB" sz="1300" u="none" cap="none" strike="noStrike">
                <a:solidFill>
                  <a:schemeClr val="dk1"/>
                </a:solidFill>
                <a:latin typeface="Inter"/>
                <a:ea typeface="Inter"/>
                <a:cs typeface="Inter"/>
                <a:sym typeface="Inter"/>
              </a:rPr>
              <a:t>Verifikasi data kependudukan via API Dukcapil;</a:t>
            </a:r>
            <a:endParaRPr b="0" i="0" sz="1300" u="none" cap="none" strike="noStrike">
              <a:solidFill>
                <a:schemeClr val="dk1"/>
              </a:solidFill>
              <a:latin typeface="Inter"/>
              <a:ea typeface="Inter"/>
              <a:cs typeface="Inter"/>
              <a:sym typeface="Inter"/>
            </a:endParaRPr>
          </a:p>
          <a:p>
            <a:pPr indent="-311150" lvl="1" marL="914400" marR="0" rtl="0" algn="l">
              <a:lnSpc>
                <a:spcPct val="115000"/>
              </a:lnSpc>
              <a:spcBef>
                <a:spcPts val="0"/>
              </a:spcBef>
              <a:spcAft>
                <a:spcPts val="0"/>
              </a:spcAft>
              <a:buClr>
                <a:schemeClr val="dk1"/>
              </a:buClr>
              <a:buSzPts val="1300"/>
              <a:buFont typeface="Inter"/>
              <a:buAutoNum type="alphaLcPeriod"/>
            </a:pPr>
            <a:r>
              <a:rPr b="0" i="0" lang="en-GB" sz="1300" u="none" cap="none" strike="noStrike">
                <a:solidFill>
                  <a:schemeClr val="dk1"/>
                </a:solidFill>
                <a:latin typeface="Inter"/>
                <a:ea typeface="Inter"/>
                <a:cs typeface="Inter"/>
                <a:sym typeface="Inter"/>
              </a:rPr>
              <a:t>Verifikasi status PTK terkini (Ikatan Kerja &amp; Status Kepegawaian).</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1" i="0" sz="1300" u="none" cap="none" strike="noStrike">
              <a:solidFill>
                <a:srgbClr val="000000"/>
              </a:solidFill>
              <a:latin typeface="Inter"/>
              <a:ea typeface="Inter"/>
              <a:cs typeface="Inter"/>
              <a:sym typeface="Inter"/>
            </a:endParaRPr>
          </a:p>
        </p:txBody>
      </p:sp>
      <p:sp>
        <p:nvSpPr>
          <p:cNvPr id="346" name="Google Shape;346;g272578136f9_0_209"/>
          <p:cNvSpPr txBox="1"/>
          <p:nvPr/>
        </p:nvSpPr>
        <p:spPr>
          <a:xfrm>
            <a:off x="495300" y="914397"/>
            <a:ext cx="5309700" cy="40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500"/>
              <a:buFont typeface="Arial"/>
              <a:buNone/>
            </a:pPr>
            <a:r>
              <a:rPr b="1" i="0" lang="en-GB" sz="1500" u="none" cap="none" strike="noStrike">
                <a:solidFill>
                  <a:srgbClr val="000000"/>
                </a:solidFill>
                <a:latin typeface="Inter"/>
                <a:ea typeface="Inter"/>
                <a:cs typeface="Inter"/>
                <a:sym typeface="Inter"/>
              </a:rPr>
              <a:t>Langkah Lanjutan dari Kemendikbudristek</a:t>
            </a:r>
            <a:endParaRPr b="1" i="0" sz="1500" u="none" cap="none" strike="noStrike">
              <a:solidFill>
                <a:srgbClr val="000000"/>
              </a:solidFill>
              <a:latin typeface="Inter"/>
              <a:ea typeface="Inter"/>
              <a:cs typeface="Inter"/>
              <a:sym typeface="Inter"/>
            </a:endParaRPr>
          </a:p>
        </p:txBody>
      </p:sp>
      <p:sp>
        <p:nvSpPr>
          <p:cNvPr id="347" name="Google Shape;347;g272578136f9_0_209"/>
          <p:cNvSpPr txBox="1"/>
          <p:nvPr/>
        </p:nvSpPr>
        <p:spPr>
          <a:xfrm>
            <a:off x="6386989" y="914397"/>
            <a:ext cx="5309700" cy="40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500"/>
              <a:buFont typeface="Arial"/>
              <a:buNone/>
            </a:pPr>
            <a:r>
              <a:rPr b="1" i="0" lang="en-GB" sz="1500" u="none" cap="none" strike="noStrike">
                <a:solidFill>
                  <a:srgbClr val="000000"/>
                </a:solidFill>
                <a:latin typeface="Inter"/>
                <a:ea typeface="Inter"/>
                <a:cs typeface="Inter"/>
                <a:sym typeface="Inter"/>
              </a:rPr>
              <a:t>Langkah Lanjutan dari PT</a:t>
            </a:r>
            <a:endParaRPr b="1" i="0" sz="1500" u="none" cap="none" strike="noStrike">
              <a:solidFill>
                <a:srgbClr val="000000"/>
              </a:solidFill>
              <a:latin typeface="Inter"/>
              <a:ea typeface="Inter"/>
              <a:cs typeface="Inter"/>
              <a:sym typeface="Inte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72578136f9_0_220"/>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54" name="Google Shape;354;g272578136f9_0_220"/>
          <p:cNvSpPr txBox="1"/>
          <p:nvPr/>
        </p:nvSpPr>
        <p:spPr>
          <a:xfrm>
            <a:off x="6479650" y="1103200"/>
            <a:ext cx="5483400" cy="4765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Saat ini terdapat sejumlah </a:t>
            </a:r>
            <a:r>
              <a:rPr b="0" i="0" lang="en-GB" sz="1600" u="none" cap="none" strike="noStrike">
                <a:solidFill>
                  <a:schemeClr val="dk1"/>
                </a:solidFill>
                <a:latin typeface="Inter"/>
                <a:ea typeface="Inter"/>
                <a:cs typeface="Inter"/>
                <a:sym typeface="Inter"/>
                <a:extLst>
                  <a:ext uri="http://customooxmlschemas.google.com/">
                    <go:slidesCustomData xmlns:go="http://customooxmlschemas.google.com/" textRoundtripDataId="2"/>
                  </a:ext>
                </a:extLst>
              </a:rPr>
              <a:t>anomali data terkait dengan kesamaan data yang dimiliki ol</a:t>
            </a:r>
            <a:r>
              <a:rPr b="0" i="0" lang="en-GB" sz="1600" u="none" cap="none" strike="noStrike">
                <a:solidFill>
                  <a:schemeClr val="dk1"/>
                </a:solidFill>
                <a:latin typeface="Inter"/>
                <a:ea typeface="Inter"/>
                <a:cs typeface="Inter"/>
                <a:sym typeface="Inter"/>
              </a:rPr>
              <a:t>eh PTK meliputi:</a:t>
            </a:r>
            <a:endParaRPr b="0" i="0" sz="1600" u="none" cap="none" strike="noStrike">
              <a:solidFill>
                <a:schemeClr val="dk1"/>
              </a:solidFill>
              <a:latin typeface="Inter"/>
              <a:ea typeface="Inter"/>
              <a:cs typeface="Inter"/>
              <a:sym typeface="Inter"/>
            </a:endParaRPr>
          </a:p>
          <a:p>
            <a:pPr indent="-330200" lvl="0" marL="457200" marR="0" rtl="0" algn="l">
              <a:lnSpc>
                <a:spcPct val="115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NIK;</a:t>
            </a:r>
            <a:endParaRPr b="0" i="0" sz="1600" u="none" cap="none" strike="noStrike">
              <a:solidFill>
                <a:schemeClr val="dk1"/>
              </a:solidFill>
              <a:latin typeface="Inter"/>
              <a:ea typeface="Inter"/>
              <a:cs typeface="Inter"/>
              <a:sym typeface="Inter"/>
            </a:endParaRPr>
          </a:p>
          <a:p>
            <a:pPr indent="-330200" lvl="0" marL="457200" marR="0" rtl="0" algn="l">
              <a:lnSpc>
                <a:spcPct val="115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NIP;</a:t>
            </a:r>
            <a:endParaRPr b="0" i="0" sz="1600" u="none" cap="none" strike="noStrike">
              <a:solidFill>
                <a:schemeClr val="dk1"/>
              </a:solidFill>
              <a:latin typeface="Inter"/>
              <a:ea typeface="Inter"/>
              <a:cs typeface="Inter"/>
              <a:sym typeface="Inter"/>
            </a:endParaRPr>
          </a:p>
          <a:p>
            <a:pPr indent="-330200" lvl="0" marL="457200" marR="0" rtl="0" algn="l">
              <a:lnSpc>
                <a:spcPct val="115000"/>
              </a:lnSpc>
              <a:spcBef>
                <a:spcPts val="0"/>
              </a:spcBef>
              <a:spcAft>
                <a:spcPts val="0"/>
              </a:spcAft>
              <a:buClr>
                <a:schemeClr val="dk1"/>
              </a:buClr>
              <a:buSzPts val="1600"/>
              <a:buFont typeface="Inter"/>
              <a:buChar char="●"/>
            </a:pPr>
            <a:r>
              <a:rPr b="0" i="0" lang="en-GB" sz="1600" u="none" cap="none" strike="noStrike">
                <a:solidFill>
                  <a:schemeClr val="dk1"/>
                </a:solidFill>
                <a:latin typeface="Inter"/>
                <a:ea typeface="Inter"/>
                <a:cs typeface="Inter"/>
                <a:sym typeface="Inter"/>
              </a:rPr>
              <a:t>Nomor Registrasi.</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Untuk PTK yang memiliki anomali data, saat ini </a:t>
            </a:r>
            <a:r>
              <a:rPr b="1" i="0" lang="en-GB" sz="1600" u="none" cap="none" strike="noStrike">
                <a:solidFill>
                  <a:schemeClr val="dk1"/>
                </a:solidFill>
                <a:latin typeface="Inter"/>
                <a:ea typeface="Inter"/>
                <a:cs typeface="Inter"/>
                <a:sym typeface="Inter"/>
              </a:rPr>
              <a:t>belum bisa melakukan pemadanan dan pemutakhiran data</a:t>
            </a:r>
            <a:r>
              <a:rPr b="0" i="0" lang="en-GB" sz="1600" u="none" cap="none" strike="noStrike">
                <a:solidFill>
                  <a:schemeClr val="dk1"/>
                </a:solidFill>
                <a:latin typeface="Inter"/>
                <a:ea typeface="Inter"/>
                <a:cs typeface="Inter"/>
                <a:sym typeface="Inter"/>
              </a:rPr>
              <a:t>.</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Untuk menindaklanjuti kondisi anomali data tersebut, bagi PT yang terdampak akan diinformasikan selengkapnya melalui kegiatan </a:t>
            </a:r>
            <a:r>
              <a:rPr b="1" i="0" lang="en-GB" sz="1600" u="none" cap="none" strike="noStrike">
                <a:solidFill>
                  <a:schemeClr val="dk1"/>
                </a:solidFill>
                <a:latin typeface="Inter"/>
                <a:ea typeface="Inter"/>
                <a:cs typeface="Inter"/>
                <a:sym typeface="Inter"/>
                <a:extLst>
                  <a:ext uri="http://customooxmlschemas.google.com/">
                    <go:slidesCustomData xmlns:go="http://customooxmlschemas.google.com/" textRoundtripDataId="3"/>
                  </a:ext>
                </a:extLst>
              </a:rPr>
              <a:t>sosialisasi</a:t>
            </a:r>
            <a:r>
              <a:rPr b="1" i="0" lang="en-GB" sz="1600" u="none" cap="none" strike="noStrike">
                <a:solidFill>
                  <a:schemeClr val="dk1"/>
                </a:solidFill>
                <a:latin typeface="Inter"/>
                <a:ea typeface="Inter"/>
                <a:cs typeface="Inter"/>
                <a:sym typeface="Inter"/>
              </a:rPr>
              <a:t> terpisah</a:t>
            </a:r>
            <a:r>
              <a:rPr b="0" i="0" lang="en-GB" sz="1600" u="none" cap="none" strike="noStrike">
                <a:solidFill>
                  <a:schemeClr val="dk1"/>
                </a:solidFill>
                <a:latin typeface="Inter"/>
                <a:ea typeface="Inter"/>
                <a:cs typeface="Inter"/>
                <a:sym typeface="Inter"/>
              </a:rPr>
              <a:t>.</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Jadwal Sosialisasi anomali data </a:t>
            </a:r>
            <a:r>
              <a:rPr b="1" i="0" lang="en-GB" sz="1600" u="none" cap="none" strike="noStrike">
                <a:solidFill>
                  <a:schemeClr val="dk1"/>
                </a:solidFill>
                <a:latin typeface="Inter"/>
                <a:ea typeface="Inter"/>
                <a:cs typeface="Inter"/>
                <a:sym typeface="Inter"/>
              </a:rPr>
              <a:t>akan diinformasikan kembali</a:t>
            </a:r>
            <a:r>
              <a:rPr b="0" i="0" lang="en-GB" sz="1600" u="none" cap="none" strike="noStrike">
                <a:solidFill>
                  <a:schemeClr val="dk1"/>
                </a:solidFill>
                <a:latin typeface="Inter"/>
                <a:ea typeface="Inter"/>
                <a:cs typeface="Inter"/>
                <a:sym typeface="Inter"/>
              </a:rPr>
              <a:t>. Mohon dapat menunggu informasi selanjutnya.</a:t>
            </a:r>
            <a:endParaRPr b="0" i="1" sz="1600" u="none" cap="none" strike="noStrike">
              <a:solidFill>
                <a:srgbClr val="FF0000"/>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p:txBody>
      </p:sp>
      <p:sp>
        <p:nvSpPr>
          <p:cNvPr id="355" name="Google Shape;355;g272578136f9_0_220"/>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56" name="Google Shape;356;g272578136f9_0_220"/>
          <p:cNvSpPr txBox="1"/>
          <p:nvPr/>
        </p:nvSpPr>
        <p:spPr>
          <a:xfrm>
            <a:off x="652600" y="351200"/>
            <a:ext cx="7746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1" i="0" lang="en-GB" sz="2900" u="none" cap="none" strike="noStrike">
                <a:solidFill>
                  <a:srgbClr val="0D24B6"/>
                </a:solidFill>
                <a:latin typeface="Inter"/>
                <a:ea typeface="Inter"/>
                <a:cs typeface="Inter"/>
                <a:sym typeface="Inter"/>
              </a:rPr>
              <a:t>Informasi Tambahan: Anomali Data PTK</a:t>
            </a:r>
            <a:endParaRPr b="1" i="0" sz="2900" u="none" cap="none" strike="noStrike">
              <a:solidFill>
                <a:srgbClr val="0D24B6"/>
              </a:solidFill>
              <a:latin typeface="Inter"/>
              <a:ea typeface="Inter"/>
              <a:cs typeface="Inter"/>
              <a:sym typeface="Inter"/>
            </a:endParaRPr>
          </a:p>
        </p:txBody>
      </p:sp>
      <p:pic>
        <p:nvPicPr>
          <p:cNvPr id="357" name="Google Shape;357;g272578136f9_0_220"/>
          <p:cNvPicPr preferRelativeResize="0"/>
          <p:nvPr/>
        </p:nvPicPr>
        <p:blipFill rotWithShape="1">
          <a:blip r:embed="rId3">
            <a:alphaModFix/>
          </a:blip>
          <a:srcRect b="0" l="22671" r="0" t="0"/>
          <a:stretch/>
        </p:blipFill>
        <p:spPr>
          <a:xfrm>
            <a:off x="432200" y="1689000"/>
            <a:ext cx="5483500" cy="3022925"/>
          </a:xfrm>
          <a:prstGeom prst="rect">
            <a:avLst/>
          </a:prstGeom>
          <a:noFill/>
          <a:ln cap="flat" cmpd="sng" w="9525">
            <a:solidFill>
              <a:srgbClr val="BFBFB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g272578136f9_0_22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64" name="Google Shape;364;g272578136f9_0_229"/>
          <p:cNvSpPr txBox="1"/>
          <p:nvPr/>
        </p:nvSpPr>
        <p:spPr>
          <a:xfrm>
            <a:off x="581024" y="3043377"/>
            <a:ext cx="5822100" cy="19446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200" u="none" cap="none" strike="noStrike">
                <a:solidFill>
                  <a:srgbClr val="002C77"/>
                </a:solidFill>
                <a:latin typeface="Inter"/>
                <a:ea typeface="Inter"/>
                <a:cs typeface="Inter"/>
                <a:sym typeface="Inter"/>
              </a:rPr>
              <a:t>Pemutakhiran Data</a:t>
            </a:r>
            <a:br>
              <a:rPr b="1" i="0" lang="en-GB" sz="4200" u="none" cap="none" strike="noStrike">
                <a:solidFill>
                  <a:srgbClr val="002C77"/>
                </a:solidFill>
                <a:latin typeface="Inter"/>
                <a:ea typeface="Inter"/>
                <a:cs typeface="Inter"/>
                <a:sym typeface="Inter"/>
              </a:rPr>
            </a:br>
            <a:r>
              <a:rPr b="1" i="0" lang="en-GB" sz="4200" u="none" cap="none" strike="noStrike">
                <a:solidFill>
                  <a:srgbClr val="002C77"/>
                </a:solidFill>
                <a:latin typeface="Inter"/>
                <a:ea typeface="Inter"/>
                <a:cs typeface="Inter"/>
                <a:sym typeface="Inter"/>
              </a:rPr>
              <a:t>Jabatan Akademik Dosen</a:t>
            </a:r>
            <a:endParaRPr b="1" i="0" sz="4200" u="none" cap="none" strike="noStrike">
              <a:solidFill>
                <a:srgbClr val="002C77"/>
              </a:solidFill>
              <a:latin typeface="Inter"/>
              <a:ea typeface="Inter"/>
              <a:cs typeface="Inter"/>
              <a:sym typeface="Inter"/>
            </a:endParaRPr>
          </a:p>
        </p:txBody>
      </p:sp>
      <p:pic>
        <p:nvPicPr>
          <p:cNvPr id="365" name="Google Shape;365;g272578136f9_0_229"/>
          <p:cNvPicPr preferRelativeResize="0"/>
          <p:nvPr/>
        </p:nvPicPr>
        <p:blipFill rotWithShape="1">
          <a:blip r:embed="rId4">
            <a:alphaModFix/>
          </a:blip>
          <a:srcRect b="0" l="0" r="0" t="0"/>
          <a:stretch/>
        </p:blipFill>
        <p:spPr>
          <a:xfrm>
            <a:off x="559600" y="2001025"/>
            <a:ext cx="1159138" cy="866750"/>
          </a:xfrm>
          <a:prstGeom prst="rect">
            <a:avLst/>
          </a:prstGeom>
          <a:noFill/>
          <a:ln>
            <a:noFill/>
          </a:ln>
        </p:spPr>
      </p:pic>
      <p:sp>
        <p:nvSpPr>
          <p:cNvPr id="366" name="Google Shape;366;g272578136f9_0_229"/>
          <p:cNvSpPr txBox="1"/>
          <p:nvPr/>
        </p:nvSpPr>
        <p:spPr>
          <a:xfrm>
            <a:off x="580080" y="2080670"/>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04</a:t>
            </a:r>
            <a:endParaRPr b="0" i="0" sz="4200" u="none" cap="none" strike="noStrike">
              <a:solidFill>
                <a:srgbClr val="002C77"/>
              </a:solidFill>
              <a:latin typeface="Inter Medium"/>
              <a:ea typeface="Inter Medium"/>
              <a:cs typeface="Inter Medium"/>
              <a:sym typeface="Inter Medium"/>
            </a:endParaRPr>
          </a:p>
        </p:txBody>
      </p:sp>
      <p:pic>
        <p:nvPicPr>
          <p:cNvPr id="367" name="Google Shape;367;g272578136f9_0_229"/>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368" name="Google Shape;368;g272578136f9_0_229"/>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72578136f9_0_239"/>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75" name="Google Shape;375;g272578136f9_0_23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76" name="Google Shape;376;g272578136f9_0_239"/>
          <p:cNvSpPr txBox="1"/>
          <p:nvPr/>
        </p:nvSpPr>
        <p:spPr>
          <a:xfrm>
            <a:off x="652600" y="351200"/>
            <a:ext cx="7746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1" i="0" lang="en-GB" sz="2900" u="none" cap="none" strike="noStrike">
                <a:solidFill>
                  <a:srgbClr val="0D24B6"/>
                </a:solidFill>
                <a:latin typeface="Inter"/>
                <a:ea typeface="Inter"/>
                <a:cs typeface="Inter"/>
                <a:sym typeface="Inter"/>
              </a:rPr>
              <a:t>Data Jabatan Akademik Dosen</a:t>
            </a:r>
            <a:endParaRPr b="1" i="0" sz="2900" u="none" cap="none" strike="noStrike">
              <a:solidFill>
                <a:srgbClr val="0D24B6"/>
              </a:solidFill>
              <a:latin typeface="Inter"/>
              <a:ea typeface="Inter"/>
              <a:cs typeface="Inter"/>
              <a:sym typeface="Inter"/>
            </a:endParaRPr>
          </a:p>
        </p:txBody>
      </p:sp>
      <p:sp>
        <p:nvSpPr>
          <p:cNvPr id="377" name="Google Shape;377;g272578136f9_0_239"/>
          <p:cNvSpPr/>
          <p:nvPr/>
        </p:nvSpPr>
        <p:spPr>
          <a:xfrm>
            <a:off x="589500" y="1143000"/>
            <a:ext cx="11013000" cy="1908300"/>
          </a:xfrm>
          <a:prstGeom prst="roundRect">
            <a:avLst>
              <a:gd fmla="val 16667" name="adj"/>
            </a:avLst>
          </a:prstGeom>
          <a:solidFill>
            <a:srgbClr val="0B539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GB" sz="1600" u="none" cap="none" strike="noStrike">
                <a:solidFill>
                  <a:srgbClr val="FFFFFF"/>
                </a:solidFill>
                <a:latin typeface="Inter"/>
                <a:ea typeface="Inter"/>
                <a:cs typeface="Inter"/>
                <a:sym typeface="Inter"/>
              </a:rPr>
              <a:t>Catatan: </a:t>
            </a:r>
            <a:endParaRPr b="1" i="0" sz="1600"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100"/>
              <a:buFont typeface="Arial"/>
              <a:buNone/>
            </a:pPr>
            <a:r>
              <a:rPr b="1" i="0" lang="en-GB" sz="1600" u="none" cap="none" strike="noStrike">
                <a:solidFill>
                  <a:srgbClr val="FFFFFF"/>
                </a:solidFill>
                <a:latin typeface="Inter"/>
                <a:ea typeface="Inter"/>
                <a:cs typeface="Inter"/>
                <a:sym typeface="Inter"/>
              </a:rPr>
              <a:t>PT untuk memutakhirkan data jabatan akademik Dosen terakhir di SISTER sehingga Dosen YbS layak untuk diajukan ke jabatan akademik setingkat lebih tinggi</a:t>
            </a:r>
            <a:endParaRPr b="1" i="0" sz="1600" u="none" cap="none" strike="noStrike">
              <a:solidFill>
                <a:srgbClr val="FFFFFF"/>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600"/>
              <a:buFont typeface="Arial"/>
              <a:buNone/>
            </a:pPr>
            <a:r>
              <a:rPr b="1" i="0" lang="en-GB" sz="1600" u="none" cap="none" strike="noStrike">
                <a:solidFill>
                  <a:srgbClr val="FFFFFF"/>
                </a:solidFill>
                <a:latin typeface="Inter"/>
                <a:ea typeface="Inter"/>
                <a:cs typeface="Inter"/>
                <a:sym typeface="Inter"/>
              </a:rPr>
              <a:t>PT memutakhirkan data jabatan Dosen PNS di SIASN</a:t>
            </a:r>
            <a:endParaRPr b="1" i="0" sz="1600" u="none" cap="none" strike="noStrike">
              <a:solidFill>
                <a:srgbClr val="FFFFFF"/>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2" name="Shape 382"/>
        <p:cNvGrpSpPr/>
        <p:nvPr/>
      </p:nvGrpSpPr>
      <p:grpSpPr>
        <a:xfrm>
          <a:off x="0" y="0"/>
          <a:ext cx="0" cy="0"/>
          <a:chOff x="0" y="0"/>
          <a:chExt cx="0" cy="0"/>
        </a:xfrm>
      </p:grpSpPr>
      <p:sp>
        <p:nvSpPr>
          <p:cNvPr id="383" name="Google Shape;383;g272578136f9_0_247"/>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384" name="Google Shape;384;g272578136f9_0_247"/>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385" name="Google Shape;385;g272578136f9_0_247"/>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86" name="Google Shape;386;g272578136f9_0_247"/>
          <p:cNvSpPr txBox="1"/>
          <p:nvPr/>
        </p:nvSpPr>
        <p:spPr>
          <a:xfrm>
            <a:off x="581024" y="3336454"/>
            <a:ext cx="5822100" cy="19446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700" u="none" cap="none" strike="noStrike">
                <a:solidFill>
                  <a:srgbClr val="002C77"/>
                </a:solidFill>
                <a:latin typeface="Inter"/>
                <a:ea typeface="Inter"/>
                <a:cs typeface="Inter"/>
                <a:sym typeface="Inter"/>
              </a:rPr>
              <a:t>Pemutakhiran Data</a:t>
            </a:r>
            <a:br>
              <a:rPr b="1" i="0" lang="en-GB" sz="4700" u="none" cap="none" strike="noStrike">
                <a:solidFill>
                  <a:srgbClr val="002C77"/>
                </a:solidFill>
                <a:latin typeface="Inter"/>
                <a:ea typeface="Inter"/>
                <a:cs typeface="Inter"/>
                <a:sym typeface="Inter"/>
              </a:rPr>
            </a:br>
            <a:r>
              <a:rPr b="1" i="0" lang="en-GB" sz="4700" u="none" cap="none" strike="noStrike">
                <a:solidFill>
                  <a:srgbClr val="002C77"/>
                </a:solidFill>
                <a:latin typeface="Inter"/>
                <a:ea typeface="Inter"/>
                <a:cs typeface="Inter"/>
                <a:sym typeface="Inter"/>
              </a:rPr>
              <a:t>Rumpun Ilmu</a:t>
            </a:r>
            <a:endParaRPr b="1" i="0" sz="4700" u="none" cap="none" strike="noStrike">
              <a:solidFill>
                <a:srgbClr val="002C77"/>
              </a:solidFill>
              <a:latin typeface="Inter"/>
              <a:ea typeface="Inter"/>
              <a:cs typeface="Inter"/>
              <a:sym typeface="Inter"/>
            </a:endParaRPr>
          </a:p>
        </p:txBody>
      </p:sp>
      <p:pic>
        <p:nvPicPr>
          <p:cNvPr id="387" name="Google Shape;387;g272578136f9_0_247"/>
          <p:cNvPicPr preferRelativeResize="0"/>
          <p:nvPr/>
        </p:nvPicPr>
        <p:blipFill rotWithShape="1">
          <a:blip r:embed="rId4">
            <a:alphaModFix/>
          </a:blip>
          <a:srcRect b="0" l="0" r="0" t="0"/>
          <a:stretch/>
        </p:blipFill>
        <p:spPr>
          <a:xfrm>
            <a:off x="559600" y="2305825"/>
            <a:ext cx="1159138" cy="866750"/>
          </a:xfrm>
          <a:prstGeom prst="rect">
            <a:avLst/>
          </a:prstGeom>
          <a:noFill/>
          <a:ln>
            <a:noFill/>
          </a:ln>
        </p:spPr>
      </p:pic>
      <p:sp>
        <p:nvSpPr>
          <p:cNvPr id="388" name="Google Shape;388;g272578136f9_0_247"/>
          <p:cNvSpPr txBox="1"/>
          <p:nvPr/>
        </p:nvSpPr>
        <p:spPr>
          <a:xfrm>
            <a:off x="580080" y="2385470"/>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05</a:t>
            </a:r>
            <a:endParaRPr b="0" i="0" sz="4200" u="none" cap="none" strike="noStrike">
              <a:solidFill>
                <a:srgbClr val="002C77"/>
              </a:solidFill>
              <a:latin typeface="Inter Medium"/>
              <a:ea typeface="Inter Medium"/>
              <a:cs typeface="Inter Medium"/>
              <a:sym typeface="Inter Medium"/>
            </a:endParaRPr>
          </a:p>
        </p:txBody>
      </p:sp>
      <p:pic>
        <p:nvPicPr>
          <p:cNvPr id="389" name="Google Shape;389;g272578136f9_0_247"/>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390" name="Google Shape;390;g272578136f9_0_247"/>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272578136f9_0_0"/>
          <p:cNvSpPr txBox="1"/>
          <p:nvPr/>
        </p:nvSpPr>
        <p:spPr>
          <a:xfrm>
            <a:off x="652609" y="396593"/>
            <a:ext cx="33516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0D24B6"/>
                </a:solidFill>
                <a:latin typeface="Inter"/>
                <a:ea typeface="Inter"/>
                <a:cs typeface="Inter"/>
                <a:sym typeface="Inter"/>
              </a:rPr>
              <a:t>Daftar Isi</a:t>
            </a:r>
            <a:endParaRPr b="1" i="0" sz="2700" u="none" cap="none" strike="noStrike">
              <a:solidFill>
                <a:srgbClr val="0D24B6"/>
              </a:solidFill>
              <a:latin typeface="Inter"/>
              <a:ea typeface="Inter"/>
              <a:cs typeface="Inter"/>
              <a:sym typeface="Inter"/>
            </a:endParaRPr>
          </a:p>
        </p:txBody>
      </p:sp>
      <p:sp>
        <p:nvSpPr>
          <p:cNvPr id="163" name="Google Shape;163;g272578136f9_0_0"/>
          <p:cNvSpPr txBox="1"/>
          <p:nvPr/>
        </p:nvSpPr>
        <p:spPr>
          <a:xfrm>
            <a:off x="799950" y="1150225"/>
            <a:ext cx="10278600" cy="3087300"/>
          </a:xfrm>
          <a:prstGeom prst="rect">
            <a:avLst/>
          </a:prstGeom>
          <a:noFill/>
          <a:ln>
            <a:noFill/>
          </a:ln>
        </p:spPr>
        <p:txBody>
          <a:bodyPr anchorCtr="0" anchor="t" bIns="91425" lIns="91425" spcFirstLastPara="1" rIns="91425" wrap="square" tIns="91425">
            <a:noAutofit/>
          </a:bodyPr>
          <a:lstStyle/>
          <a:p>
            <a:pPr indent="-899999" lvl="0" marL="899999"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Rubik"/>
                <a:ea typeface="Rubik"/>
                <a:cs typeface="Rubik"/>
                <a:sym typeface="Rubik"/>
              </a:rPr>
              <a:t>01	</a:t>
            </a:r>
            <a:r>
              <a:rPr b="1" i="0" lang="en-GB" sz="1800" u="sng" cap="none" strike="noStrike">
                <a:solidFill>
                  <a:schemeClr val="hlink"/>
                </a:solidFill>
                <a:latin typeface="Rubik"/>
                <a:ea typeface="Rubik"/>
                <a:cs typeface="Rubik"/>
                <a:sym typeface="Rubik"/>
                <a:hlinkClick action="ppaction://hlinksldjump" r:id="rId3"/>
              </a:rPr>
              <a:t>Gambaran Umum</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Rubik"/>
                <a:ea typeface="Rubik"/>
                <a:cs typeface="Rubik"/>
                <a:sym typeface="Rubik"/>
              </a:rPr>
              <a:t>02		</a:t>
            </a:r>
            <a:r>
              <a:rPr b="1" i="0" lang="en-GB" sz="1800" u="sng" cap="none" strike="noStrike">
                <a:solidFill>
                  <a:schemeClr val="hlink"/>
                </a:solidFill>
                <a:latin typeface="Rubik"/>
                <a:ea typeface="Rubik"/>
                <a:cs typeface="Rubik"/>
                <a:sym typeface="Rubik"/>
                <a:hlinkClick action="ppaction://hlinksldjump" r:id="rId4"/>
              </a:rPr>
              <a:t>Pemutakhiran Data NIK Dosen</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Rubik"/>
                <a:ea typeface="Rubik"/>
                <a:cs typeface="Rubik"/>
                <a:sym typeface="Rubik"/>
              </a:rPr>
              <a:t>03		</a:t>
            </a:r>
            <a:r>
              <a:rPr b="1" i="0" lang="en-GB" sz="1800" u="sng" cap="none" strike="noStrike">
                <a:solidFill>
                  <a:schemeClr val="hlink"/>
                </a:solidFill>
                <a:latin typeface="Rubik"/>
                <a:ea typeface="Rubik"/>
                <a:cs typeface="Rubik"/>
                <a:sym typeface="Rubik"/>
                <a:hlinkClick action="ppaction://hlinksldjump" r:id="rId5"/>
              </a:rPr>
              <a:t>Pemutakhiran Data Status Kepegawaian &amp; Ikatan Kerja Dosen</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Rubik"/>
                <a:ea typeface="Rubik"/>
                <a:cs typeface="Rubik"/>
                <a:sym typeface="Rubik"/>
              </a:rPr>
              <a:t>04		</a:t>
            </a:r>
            <a:r>
              <a:rPr b="1" i="0" lang="en-GB" sz="1800" u="sng" cap="none" strike="noStrike">
                <a:solidFill>
                  <a:schemeClr val="hlink"/>
                </a:solidFill>
                <a:latin typeface="Rubik"/>
                <a:ea typeface="Rubik"/>
                <a:cs typeface="Rubik"/>
                <a:sym typeface="Rubik"/>
                <a:hlinkClick action="ppaction://hlinksldjump" r:id="rId6"/>
              </a:rPr>
              <a:t>Pemutakhiran Data Jabatan Akademik Dosen</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Rubik"/>
                <a:ea typeface="Rubik"/>
                <a:cs typeface="Rubik"/>
                <a:sym typeface="Rubik"/>
              </a:rPr>
              <a:t>05		</a:t>
            </a:r>
            <a:r>
              <a:rPr b="1" i="0" lang="en-GB" sz="1800" u="sng" cap="none" strike="noStrike">
                <a:solidFill>
                  <a:schemeClr val="hlink"/>
                </a:solidFill>
                <a:latin typeface="Rubik"/>
                <a:ea typeface="Rubik"/>
                <a:cs typeface="Rubik"/>
                <a:sym typeface="Rubik"/>
                <a:hlinkClick action="ppaction://hlinksldjump" r:id="rId7"/>
              </a:rPr>
              <a:t>Pemutakhiran Data Rumpun Ilmu</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Rubik"/>
                <a:ea typeface="Rubik"/>
                <a:cs typeface="Rubik"/>
                <a:sym typeface="Rubik"/>
              </a:rPr>
              <a:t>06		</a:t>
            </a:r>
            <a:r>
              <a:rPr b="1" i="0" lang="en-GB" sz="1800" u="sng" cap="none" strike="noStrike">
                <a:solidFill>
                  <a:schemeClr val="hlink"/>
                </a:solidFill>
                <a:latin typeface="Rubik"/>
                <a:ea typeface="Rubik"/>
                <a:cs typeface="Rubik"/>
                <a:sym typeface="Rubik"/>
                <a:hlinkClick action="ppaction://hlinksldjump" r:id="rId8"/>
              </a:rPr>
              <a:t>Pedoman Teknis Platform Teknologi: Pemadanan Status Dosen &amp; Verifikasi NIK</a:t>
            </a:r>
            <a:endParaRPr b="1" i="0" sz="1800" u="none" cap="none" strike="noStrike">
              <a:solidFill>
                <a:schemeClr val="accent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accent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1"/>
                </a:solidFill>
                <a:latin typeface="Rubik"/>
                <a:ea typeface="Rubik"/>
                <a:cs typeface="Rubik"/>
                <a:sym typeface="Rubik"/>
              </a:rPr>
              <a:t>07		</a:t>
            </a:r>
            <a:r>
              <a:rPr b="1" i="0" lang="en-GB" sz="1800" u="sng" cap="none" strike="noStrike">
                <a:solidFill>
                  <a:schemeClr val="hlink"/>
                </a:solidFill>
                <a:latin typeface="Rubik"/>
                <a:ea typeface="Rubik"/>
                <a:cs typeface="Rubik"/>
                <a:sym typeface="Rubik"/>
                <a:hlinkClick action="ppaction://hlinksldjump" r:id="rId9"/>
              </a:rPr>
              <a:t>Pedoman Teknis Platform Teknologi: Pengajuan Rumpun Ilmu</a:t>
            </a:r>
            <a:endParaRPr b="1" i="0" sz="1800" u="none" cap="none" strike="noStrike">
              <a:solidFill>
                <a:schemeClr val="accent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accent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accent1"/>
                </a:solidFill>
                <a:latin typeface="Rubik"/>
                <a:ea typeface="Rubik"/>
                <a:cs typeface="Rubik"/>
                <a:sym typeface="Rubik"/>
              </a:rPr>
              <a:t>08		</a:t>
            </a:r>
            <a:r>
              <a:rPr b="1" i="0" lang="en-GB" sz="1800" u="sng" cap="none" strike="noStrike">
                <a:solidFill>
                  <a:schemeClr val="hlink"/>
                </a:solidFill>
                <a:latin typeface="Rubik"/>
                <a:ea typeface="Rubik"/>
                <a:cs typeface="Rubik"/>
                <a:sym typeface="Rubik"/>
                <a:hlinkClick action="ppaction://hlinksldjump" r:id="rId10"/>
              </a:rPr>
              <a:t>Pusat Informasi &amp; Pusat Bantuan</a:t>
            </a:r>
            <a:endParaRPr b="1" i="0" sz="1800" u="none" cap="none" strike="noStrike">
              <a:solidFill>
                <a:schemeClr val="accent1"/>
              </a:solidFill>
              <a:latin typeface="Rubik"/>
              <a:ea typeface="Rubik"/>
              <a:cs typeface="Rubik"/>
              <a:sym typeface="Rubik"/>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Rubik"/>
              <a:ea typeface="Rubik"/>
              <a:cs typeface="Rubik"/>
              <a:sym typeface="Rubik"/>
            </a:endParaRPr>
          </a:p>
        </p:txBody>
      </p:sp>
      <p:sp>
        <p:nvSpPr>
          <p:cNvPr id="164" name="Google Shape;164;g272578136f9_0_0"/>
          <p:cNvSpPr txBox="1"/>
          <p:nvPr>
            <p:ph idx="4294967295"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72578136f9_0_259"/>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397" name="Google Shape;397;g272578136f9_0_25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398" name="Google Shape;398;g272578136f9_0_259"/>
          <p:cNvSpPr/>
          <p:nvPr/>
        </p:nvSpPr>
        <p:spPr>
          <a:xfrm>
            <a:off x="416700" y="920975"/>
            <a:ext cx="5567700" cy="4763100"/>
          </a:xfrm>
          <a:prstGeom prst="roundRect">
            <a:avLst>
              <a:gd fmla="val 16667" name="adj"/>
            </a:avLst>
          </a:prstGeom>
          <a:solidFill>
            <a:srgbClr val="DFEEFE"/>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800"/>
              </a:spcBef>
              <a:spcAft>
                <a:spcPts val="0"/>
              </a:spcAft>
              <a:buClr>
                <a:srgbClr val="000000"/>
              </a:buClr>
              <a:buSzPts val="1300"/>
              <a:buFont typeface="Arial"/>
              <a:buNone/>
            </a:pPr>
            <a:r>
              <a:t/>
            </a:r>
            <a:endParaRPr b="1"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chemeClr val="dk1"/>
              </a:buClr>
              <a:buSzPts val="1100"/>
              <a:buFont typeface="Arial"/>
              <a:buNone/>
            </a:pPr>
            <a:r>
              <a:rPr b="1" i="0" lang="en-GB" sz="1300" u="none" cap="none" strike="noStrike">
                <a:solidFill>
                  <a:schemeClr val="dk1"/>
                </a:solidFill>
                <a:latin typeface="Inter"/>
                <a:ea typeface="Inter"/>
                <a:cs typeface="Inter"/>
                <a:sym typeface="Inter"/>
              </a:rPr>
              <a:t>UU 12/2012</a:t>
            </a:r>
            <a:endParaRPr b="1"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chemeClr val="dk1"/>
              </a:buClr>
              <a:buSzPts val="1100"/>
              <a:buFont typeface="Arial"/>
              <a:buNone/>
            </a:pPr>
            <a:r>
              <a:rPr b="0" i="0" lang="en-GB" sz="1300" u="none" cap="none" strike="noStrike">
                <a:solidFill>
                  <a:schemeClr val="dk1"/>
                </a:solidFill>
                <a:latin typeface="Inter"/>
                <a:ea typeface="Inter"/>
                <a:cs typeface="Inter"/>
                <a:sym typeface="Inter"/>
              </a:rPr>
              <a:t>[Pasal 10]</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800"/>
              </a:spcBef>
              <a:spcAft>
                <a:spcPts val="0"/>
              </a:spcAft>
              <a:buClr>
                <a:schemeClr val="dk1"/>
              </a:buClr>
              <a:buSzPts val="1300"/>
              <a:buFont typeface="Inter"/>
              <a:buAutoNum type="arabicParenBoth"/>
            </a:pPr>
            <a:r>
              <a:rPr b="0" i="0" lang="en-GB" sz="1300" u="none" cap="none" strike="noStrike">
                <a:solidFill>
                  <a:schemeClr val="dk1"/>
                </a:solidFill>
                <a:latin typeface="Inter"/>
                <a:ea typeface="Inter"/>
                <a:cs typeface="Inter"/>
                <a:sym typeface="Inter"/>
              </a:rPr>
              <a:t>Rumpun Ilmu Pengetahuan dan Teknologi merupakan kumpulan sejumlah pohon, cabang, dan ranting Ilmu Pengetahuan yang disusun secara sistematis. </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Inter"/>
              <a:buAutoNum type="arabicParenBoth"/>
            </a:pPr>
            <a:r>
              <a:rPr b="0" i="0" lang="en-GB" sz="1300" u="none" cap="none" strike="noStrike">
                <a:solidFill>
                  <a:schemeClr val="dk1"/>
                </a:solidFill>
                <a:latin typeface="Inter"/>
                <a:ea typeface="Inter"/>
                <a:cs typeface="Inter"/>
                <a:sym typeface="Inter"/>
              </a:rPr>
              <a:t>Rumpun Ilmu Pengetahuan dan Teknologi sebagaimana dimaksud pada ayat (1) terdiri atas: </a:t>
            </a:r>
            <a:endParaRPr b="0" i="0" sz="1300" u="none" cap="none" strike="noStrike">
              <a:solidFill>
                <a:schemeClr val="dk1"/>
              </a:solidFill>
              <a:latin typeface="Inter"/>
              <a:ea typeface="Inter"/>
              <a:cs typeface="Inter"/>
              <a:sym typeface="Inter"/>
            </a:endParaRPr>
          </a:p>
          <a:p>
            <a:pPr indent="-311150" lvl="1" marL="914400" marR="0" rtl="0" algn="l">
              <a:lnSpc>
                <a:spcPct val="90000"/>
              </a:lnSpc>
              <a:spcBef>
                <a:spcPts val="0"/>
              </a:spcBef>
              <a:spcAft>
                <a:spcPts val="0"/>
              </a:spcAft>
              <a:buClr>
                <a:schemeClr val="dk1"/>
              </a:buClr>
              <a:buSzPts val="1300"/>
              <a:buFont typeface="Inter"/>
              <a:buAutoNum type="alphaLcParenBoth"/>
            </a:pPr>
            <a:r>
              <a:rPr b="0" i="0" lang="en-GB" sz="1300" u="none" cap="none" strike="noStrike">
                <a:solidFill>
                  <a:schemeClr val="dk1"/>
                </a:solidFill>
                <a:latin typeface="Inter"/>
                <a:ea typeface="Inter"/>
                <a:cs typeface="Inter"/>
                <a:sym typeface="Inter"/>
              </a:rPr>
              <a:t>rumpun ilmu agama; </a:t>
            </a:r>
            <a:endParaRPr b="0" i="0" sz="1300" u="none" cap="none" strike="noStrike">
              <a:solidFill>
                <a:schemeClr val="dk1"/>
              </a:solidFill>
              <a:latin typeface="Inter"/>
              <a:ea typeface="Inter"/>
              <a:cs typeface="Inter"/>
              <a:sym typeface="Inter"/>
            </a:endParaRPr>
          </a:p>
          <a:p>
            <a:pPr indent="-311150" lvl="1" marL="914400" marR="0" rtl="0" algn="l">
              <a:lnSpc>
                <a:spcPct val="90000"/>
              </a:lnSpc>
              <a:spcBef>
                <a:spcPts val="0"/>
              </a:spcBef>
              <a:spcAft>
                <a:spcPts val="0"/>
              </a:spcAft>
              <a:buClr>
                <a:schemeClr val="dk1"/>
              </a:buClr>
              <a:buSzPts val="1300"/>
              <a:buFont typeface="Inter"/>
              <a:buAutoNum type="alphaLcParenBoth"/>
            </a:pPr>
            <a:r>
              <a:rPr b="0" i="0" lang="en-GB" sz="1300" u="none" cap="none" strike="noStrike">
                <a:solidFill>
                  <a:schemeClr val="dk1"/>
                </a:solidFill>
                <a:latin typeface="Inter"/>
                <a:ea typeface="Inter"/>
                <a:cs typeface="Inter"/>
                <a:sym typeface="Inter"/>
              </a:rPr>
              <a:t>rumpun ilmu humaniora; </a:t>
            </a:r>
            <a:endParaRPr b="0" i="0" sz="1300" u="none" cap="none" strike="noStrike">
              <a:solidFill>
                <a:schemeClr val="dk1"/>
              </a:solidFill>
              <a:latin typeface="Inter"/>
              <a:ea typeface="Inter"/>
              <a:cs typeface="Inter"/>
              <a:sym typeface="Inter"/>
            </a:endParaRPr>
          </a:p>
          <a:p>
            <a:pPr indent="-311150" lvl="1" marL="914400" marR="0" rtl="0" algn="l">
              <a:lnSpc>
                <a:spcPct val="90000"/>
              </a:lnSpc>
              <a:spcBef>
                <a:spcPts val="0"/>
              </a:spcBef>
              <a:spcAft>
                <a:spcPts val="0"/>
              </a:spcAft>
              <a:buClr>
                <a:schemeClr val="dk1"/>
              </a:buClr>
              <a:buSzPts val="1300"/>
              <a:buFont typeface="Inter"/>
              <a:buAutoNum type="alphaLcParenBoth"/>
            </a:pPr>
            <a:r>
              <a:rPr b="0" i="0" lang="en-GB" sz="1300" u="none" cap="none" strike="noStrike">
                <a:solidFill>
                  <a:schemeClr val="dk1"/>
                </a:solidFill>
                <a:latin typeface="Inter"/>
                <a:ea typeface="Inter"/>
                <a:cs typeface="Inter"/>
                <a:sym typeface="Inter"/>
              </a:rPr>
              <a:t>rumpun ilmu sosial; </a:t>
            </a:r>
            <a:endParaRPr b="0" i="0" sz="1300" u="none" cap="none" strike="noStrike">
              <a:solidFill>
                <a:schemeClr val="dk1"/>
              </a:solidFill>
              <a:latin typeface="Inter"/>
              <a:ea typeface="Inter"/>
              <a:cs typeface="Inter"/>
              <a:sym typeface="Inter"/>
            </a:endParaRPr>
          </a:p>
          <a:p>
            <a:pPr indent="-311150" lvl="1" marL="914400" marR="0" rtl="0" algn="l">
              <a:lnSpc>
                <a:spcPct val="90000"/>
              </a:lnSpc>
              <a:spcBef>
                <a:spcPts val="0"/>
              </a:spcBef>
              <a:spcAft>
                <a:spcPts val="0"/>
              </a:spcAft>
              <a:buClr>
                <a:schemeClr val="dk1"/>
              </a:buClr>
              <a:buSzPts val="1300"/>
              <a:buFont typeface="Inter"/>
              <a:buAutoNum type="alphaLcParenBoth"/>
            </a:pPr>
            <a:r>
              <a:rPr b="0" i="0" lang="en-GB" sz="1300" u="none" cap="none" strike="noStrike">
                <a:solidFill>
                  <a:schemeClr val="dk1"/>
                </a:solidFill>
                <a:latin typeface="Inter"/>
                <a:ea typeface="Inter"/>
                <a:cs typeface="Inter"/>
                <a:sym typeface="Inter"/>
              </a:rPr>
              <a:t>rumpun ilmu alam; </a:t>
            </a:r>
            <a:endParaRPr b="0" i="0" sz="1300" u="none" cap="none" strike="noStrike">
              <a:solidFill>
                <a:schemeClr val="dk1"/>
              </a:solidFill>
              <a:latin typeface="Inter"/>
              <a:ea typeface="Inter"/>
              <a:cs typeface="Inter"/>
              <a:sym typeface="Inter"/>
            </a:endParaRPr>
          </a:p>
          <a:p>
            <a:pPr indent="-311150" lvl="1" marL="914400" marR="0" rtl="0" algn="l">
              <a:lnSpc>
                <a:spcPct val="90000"/>
              </a:lnSpc>
              <a:spcBef>
                <a:spcPts val="0"/>
              </a:spcBef>
              <a:spcAft>
                <a:spcPts val="0"/>
              </a:spcAft>
              <a:buClr>
                <a:schemeClr val="dk1"/>
              </a:buClr>
              <a:buSzPts val="1300"/>
              <a:buFont typeface="Inter"/>
              <a:buAutoNum type="alphaLcParenBoth"/>
            </a:pPr>
            <a:r>
              <a:rPr b="0" i="0" lang="en-GB" sz="1300" u="none" cap="none" strike="noStrike">
                <a:solidFill>
                  <a:schemeClr val="dk1"/>
                </a:solidFill>
                <a:latin typeface="Inter"/>
                <a:ea typeface="Inter"/>
                <a:cs typeface="Inter"/>
                <a:sym typeface="Inter"/>
              </a:rPr>
              <a:t>rumpun ilmu formal; dan </a:t>
            </a:r>
            <a:endParaRPr b="0" i="0" sz="1300" u="none" cap="none" strike="noStrike">
              <a:solidFill>
                <a:schemeClr val="dk1"/>
              </a:solidFill>
              <a:latin typeface="Inter"/>
              <a:ea typeface="Inter"/>
              <a:cs typeface="Inter"/>
              <a:sym typeface="Inter"/>
            </a:endParaRPr>
          </a:p>
          <a:p>
            <a:pPr indent="-311150" lvl="1" marL="914400" marR="0" rtl="0" algn="l">
              <a:lnSpc>
                <a:spcPct val="90000"/>
              </a:lnSpc>
              <a:spcBef>
                <a:spcPts val="0"/>
              </a:spcBef>
              <a:spcAft>
                <a:spcPts val="0"/>
              </a:spcAft>
              <a:buClr>
                <a:schemeClr val="dk1"/>
              </a:buClr>
              <a:buSzPts val="1300"/>
              <a:buFont typeface="Inter"/>
              <a:buAutoNum type="alphaLcParenBoth"/>
            </a:pPr>
            <a:r>
              <a:rPr b="0" i="0" lang="en-GB" sz="1300" u="none" cap="none" strike="noStrike">
                <a:solidFill>
                  <a:schemeClr val="dk1"/>
                </a:solidFill>
                <a:latin typeface="Inter"/>
                <a:ea typeface="Inter"/>
                <a:cs typeface="Inter"/>
                <a:sym typeface="Inter"/>
              </a:rPr>
              <a:t>rumpun ilmu terapan.</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Inter"/>
              <a:buAutoNum type="arabicParenBoth"/>
            </a:pPr>
            <a:r>
              <a:rPr b="0" i="0" lang="en-GB" sz="1300" u="none" cap="none" strike="noStrike">
                <a:solidFill>
                  <a:schemeClr val="dk1"/>
                </a:solidFill>
                <a:latin typeface="Inter"/>
                <a:ea typeface="Inter"/>
                <a:cs typeface="Inter"/>
                <a:sym typeface="Inter"/>
              </a:rPr>
              <a:t>Rumpun Ilmu Pengetahuan dan Teknologi sebagaimana dimaksud pada ayat (2) ditransformasikan, dikembangkan, dan/atau disebarluaskan oleh Sivitas Akademika melalui Tridharma.</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chemeClr val="dk1"/>
              </a:buClr>
              <a:buSzPts val="1100"/>
              <a:buFont typeface="Arial"/>
              <a:buNone/>
            </a:pPr>
            <a:r>
              <a:rPr b="0" i="0" lang="en-GB" sz="1300" u="none" cap="none" strike="noStrike">
                <a:solidFill>
                  <a:schemeClr val="dk1"/>
                </a:solidFill>
                <a:latin typeface="Inter"/>
                <a:ea typeface="Inter"/>
                <a:cs typeface="Inter"/>
                <a:sym typeface="Inter"/>
              </a:rPr>
              <a:t>Kepdirjen</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40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Kepdirjen Dikti 163/E/KPT/2022 - </a:t>
            </a:r>
            <a:r>
              <a:rPr b="0" i="0" lang="en-GB" sz="1300" u="sng" cap="none" strike="noStrike">
                <a:solidFill>
                  <a:srgbClr val="0563C1"/>
                </a:solidFill>
                <a:latin typeface="Inter"/>
                <a:ea typeface="Inter"/>
                <a:cs typeface="Inter"/>
                <a:sym typeface="Inter"/>
                <a:hlinkClick r:id="rId3">
                  <a:extLst>
                    <a:ext uri="{A12FA001-AC4F-418D-AE19-62706E023703}">
                      <ahyp:hlinkClr val="tx"/>
                    </a:ext>
                  </a:extLst>
                </a:hlinkClick>
              </a:rPr>
              <a:t>link</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Kepdirjen Diksi NOMOR 27 /D /M/2022 - </a:t>
            </a:r>
            <a:r>
              <a:rPr b="0" i="0" lang="en-GB" sz="1300" u="sng" cap="none" strike="noStrike">
                <a:solidFill>
                  <a:srgbClr val="0563C1"/>
                </a:solidFill>
                <a:latin typeface="Inter"/>
                <a:ea typeface="Inter"/>
                <a:cs typeface="Inter"/>
                <a:sym typeface="Inter"/>
                <a:hlinkClick r:id="rId4">
                  <a:extLst>
                    <a:ext uri="{A12FA001-AC4F-418D-AE19-62706E023703}">
                      <ahyp:hlinkClr val="tx"/>
                    </a:ext>
                  </a:extLst>
                </a:hlinkClick>
              </a:rPr>
              <a:t>link</a:t>
            </a:r>
            <a:r>
              <a:rPr b="0" i="0" lang="en-GB" sz="1300" u="none" cap="none" strike="noStrike">
                <a:solidFill>
                  <a:schemeClr val="dk1"/>
                </a:solidFill>
                <a:latin typeface="Inter"/>
                <a:ea typeface="Inter"/>
                <a:cs typeface="Inter"/>
                <a:sym typeface="Inter"/>
              </a:rPr>
              <a:t> </a:t>
            </a:r>
            <a:endParaRPr b="0" i="0" sz="1700" u="none" cap="none" strike="noStrike">
              <a:solidFill>
                <a:schemeClr val="dk1"/>
              </a:solidFill>
              <a:latin typeface="Inter"/>
              <a:ea typeface="Inter"/>
              <a:cs typeface="Inter"/>
              <a:sym typeface="Inter"/>
            </a:endParaRPr>
          </a:p>
        </p:txBody>
      </p:sp>
      <p:sp>
        <p:nvSpPr>
          <p:cNvPr id="399" name="Google Shape;399;g272578136f9_0_259"/>
          <p:cNvSpPr/>
          <p:nvPr/>
        </p:nvSpPr>
        <p:spPr>
          <a:xfrm>
            <a:off x="416708" y="920825"/>
            <a:ext cx="5567700" cy="525000"/>
          </a:xfrm>
          <a:prstGeom prst="roundRect">
            <a:avLst>
              <a:gd fmla="val 16667" name="adj"/>
            </a:avLst>
          </a:prstGeom>
          <a:solidFill>
            <a:srgbClr val="1235CD"/>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Rubik"/>
                <a:ea typeface="Rubik"/>
                <a:cs typeface="Rubik"/>
                <a:sym typeface="Rubik"/>
              </a:rPr>
              <a:t>PERGURUAN TINGGI</a:t>
            </a:r>
            <a:endParaRPr b="1" i="0" sz="1700" u="none" cap="none" strike="noStrike">
              <a:solidFill>
                <a:schemeClr val="lt1"/>
              </a:solidFill>
              <a:latin typeface="Rubik"/>
              <a:ea typeface="Rubik"/>
              <a:cs typeface="Rubik"/>
              <a:sym typeface="Rubik"/>
            </a:endParaRPr>
          </a:p>
        </p:txBody>
      </p:sp>
      <p:sp>
        <p:nvSpPr>
          <p:cNvPr id="400" name="Google Shape;400;g272578136f9_0_259"/>
          <p:cNvSpPr/>
          <p:nvPr/>
        </p:nvSpPr>
        <p:spPr>
          <a:xfrm>
            <a:off x="6144400" y="921050"/>
            <a:ext cx="5818800" cy="4763100"/>
          </a:xfrm>
          <a:prstGeom prst="roundRect">
            <a:avLst>
              <a:gd fmla="val 16667" name="adj"/>
            </a:avLst>
          </a:prstGeom>
          <a:solidFill>
            <a:srgbClr val="DFEEFE"/>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80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chemeClr val="dk1"/>
              </a:buClr>
              <a:buSzPts val="1100"/>
              <a:buFont typeface="Arial"/>
              <a:buNone/>
            </a:pPr>
            <a:r>
              <a:rPr b="0" i="0" lang="en-GB" sz="1300" u="none" cap="none" strike="noStrike">
                <a:solidFill>
                  <a:schemeClr val="dk1"/>
                </a:solidFill>
                <a:latin typeface="Inter"/>
                <a:ea typeface="Inter"/>
                <a:cs typeface="Inter"/>
                <a:sym typeface="Inter"/>
              </a:rPr>
              <a:t>Penerapan isian rumpun ilmu di SISTER diperuntukkan untuk pengisian profil Dosen, terciptanya tata kelola data dan memberikan acuan pelaksanaan layanan yang tepat. </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chemeClr val="dk1"/>
              </a:buClr>
              <a:buSzPts val="1100"/>
              <a:buFont typeface="Arial"/>
              <a:buNone/>
            </a:pPr>
            <a:r>
              <a:rPr b="0" i="0" lang="en-GB" sz="1300" u="none" cap="none" strike="noStrike">
                <a:solidFill>
                  <a:schemeClr val="dk1"/>
                </a:solidFill>
                <a:latin typeface="Inter"/>
                <a:ea typeface="Inter"/>
                <a:cs typeface="Inter"/>
                <a:sym typeface="Inter"/>
              </a:rPr>
              <a:t>Pengisian rumpun ilmu Dosen akan digunakan sebagai dasar pengelolaan layanan yang terintegrasi kedepannya, antara lain:</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80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Penilaian Beban Kerja Dosen (BKD);</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Penilaian Sertifikasi Dosen (Serdos);</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Kenaikan Jabatan Peralihan</a:t>
            </a:r>
            <a:r>
              <a:rPr b="0" i="0" lang="en-GB" sz="1300" u="none" cap="none" strike="noStrike">
                <a:solidFill>
                  <a:schemeClr val="dk1"/>
                </a:solidFill>
                <a:latin typeface="Inter"/>
                <a:ea typeface="Inter"/>
                <a:cs typeface="Inter"/>
                <a:sym typeface="Inter"/>
                <a:extLst>
                  <a:ext uri="http://customooxmlschemas.google.com/">
                    <go:slidesCustomData xmlns:go="http://customooxmlschemas.google.com/" textRoundtripDataId="4"/>
                  </a:ext>
                </a:extLst>
              </a:rPr>
              <a:t>; dan</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Sebagai dasar penugasan asesor dan penilai agar terdapat relevansi dan pemahaman substansi terhadap kinerja dan kegiatan yang dilakukan oleh Dosen terkait.</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0"/>
              </a:spcBef>
              <a:spcAft>
                <a:spcPts val="0"/>
              </a:spcAft>
              <a:buClr>
                <a:schemeClr val="dk1"/>
              </a:buClr>
              <a:buSzPts val="1100"/>
              <a:buFont typeface="Arial"/>
              <a:buNone/>
            </a:pPr>
            <a:r>
              <a:t/>
            </a:r>
            <a:endParaRPr b="0" i="0" sz="1300" u="none" cap="none" strike="noStrike">
              <a:solidFill>
                <a:schemeClr val="dk1"/>
              </a:solidFill>
              <a:latin typeface="Inter"/>
              <a:ea typeface="Inter"/>
              <a:cs typeface="Inter"/>
              <a:sym typeface="Inter"/>
            </a:endParaRPr>
          </a:p>
          <a:p>
            <a:pPr indent="0" lvl="0" marL="0" marR="0" rtl="0" algn="l">
              <a:lnSpc>
                <a:spcPct val="90000"/>
              </a:lnSpc>
              <a:spcBef>
                <a:spcPts val="800"/>
              </a:spcBef>
              <a:spcAft>
                <a:spcPts val="0"/>
              </a:spcAft>
              <a:buClr>
                <a:schemeClr val="dk1"/>
              </a:buClr>
              <a:buSzPts val="1100"/>
              <a:buFont typeface="Arial"/>
              <a:buNone/>
            </a:pPr>
            <a:r>
              <a:rPr b="0" i="0" lang="en-GB" sz="1300" u="none" cap="none" strike="noStrike">
                <a:solidFill>
                  <a:schemeClr val="dk1"/>
                </a:solidFill>
                <a:latin typeface="Inter"/>
                <a:ea typeface="Inter"/>
                <a:cs typeface="Inter"/>
                <a:sym typeface="Inter"/>
              </a:rPr>
              <a:t>Pengisian rumpun ilmu dilakukan Dosen secara mandiri dengan berkoordinasi dengan Perguruan Tinggi, dengan ketentuan:</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80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Wajib mengisi di level </a:t>
            </a:r>
            <a:r>
              <a:rPr b="1" i="0" lang="en-GB" sz="1300" u="none" cap="none" strike="noStrike">
                <a:solidFill>
                  <a:schemeClr val="dk1"/>
                </a:solidFill>
                <a:latin typeface="Inter"/>
                <a:ea typeface="Inter"/>
                <a:cs typeface="Inter"/>
                <a:sym typeface="Inter"/>
              </a:rPr>
              <a:t>rumpun ilmu </a:t>
            </a:r>
            <a:r>
              <a:rPr b="0" i="0" lang="en-GB" sz="1300" u="none" cap="none" strike="noStrike">
                <a:solidFill>
                  <a:schemeClr val="dk1"/>
                </a:solidFill>
                <a:latin typeface="Inter"/>
                <a:ea typeface="Inter"/>
                <a:cs typeface="Inter"/>
                <a:sym typeface="Inter"/>
              </a:rPr>
              <a:t>dan </a:t>
            </a:r>
            <a:r>
              <a:rPr b="1" i="0" lang="en-GB" sz="1300" u="none" cap="none" strike="noStrike">
                <a:solidFill>
                  <a:schemeClr val="dk1"/>
                </a:solidFill>
                <a:latin typeface="Inter"/>
                <a:ea typeface="Inter"/>
                <a:cs typeface="Inter"/>
                <a:sym typeface="Inter"/>
              </a:rPr>
              <a:t>pohon ilmu</a:t>
            </a:r>
            <a:r>
              <a:rPr b="0" i="0" lang="en-GB" sz="1300" u="none" cap="none" strike="noStrike">
                <a:solidFill>
                  <a:schemeClr val="dk1"/>
                </a:solidFill>
                <a:latin typeface="Inter"/>
                <a:ea typeface="Inter"/>
                <a:cs typeface="Inter"/>
                <a:sym typeface="Inter"/>
              </a:rPr>
              <a:t>. Untuk cabang ilmu bersifat opsional.</a:t>
            </a:r>
            <a:endParaRPr b="0" i="0" sz="1300" u="none" cap="none" strike="noStrike">
              <a:solidFill>
                <a:schemeClr val="dk1"/>
              </a:solidFill>
              <a:latin typeface="Inter"/>
              <a:ea typeface="Inter"/>
              <a:cs typeface="Inter"/>
              <a:sym typeface="Inter"/>
            </a:endParaRPr>
          </a:p>
          <a:p>
            <a:pPr indent="-311150" lvl="0" marL="457200" marR="0" rtl="0" algn="l">
              <a:lnSpc>
                <a:spcPct val="90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Dihimbau untuk mengisi Rumpun, Pohon dan Cabang ilmu sesuai atau yang terdekat dengan </a:t>
            </a:r>
            <a:r>
              <a:rPr b="1" i="0" lang="en-GB" sz="1300" u="none" cap="none" strike="noStrike">
                <a:solidFill>
                  <a:schemeClr val="dk1"/>
                </a:solidFill>
                <a:latin typeface="Inter"/>
                <a:ea typeface="Inter"/>
                <a:cs typeface="Inter"/>
                <a:sym typeface="Inter"/>
              </a:rPr>
              <a:t>Pendidikan tertinggi (S2 atau S3)</a:t>
            </a:r>
            <a:r>
              <a:rPr b="0" i="0" lang="en-GB" sz="1300" u="none" cap="none" strike="noStrike">
                <a:solidFill>
                  <a:schemeClr val="dk1"/>
                </a:solidFill>
                <a:latin typeface="Inter"/>
                <a:ea typeface="Inter"/>
                <a:cs typeface="Inter"/>
                <a:sym typeface="Inter"/>
              </a:rPr>
              <a:t> sesuai dengan ijazah. Dihimbau untuk tidak berdasarkan penugasan atau program studi saat ini.</a:t>
            </a:r>
            <a:endParaRPr b="0" i="0" sz="1300" u="none" cap="none" strike="noStrike">
              <a:solidFill>
                <a:schemeClr val="dk1"/>
              </a:solidFill>
              <a:latin typeface="Inter"/>
              <a:ea typeface="Inter"/>
              <a:cs typeface="Inter"/>
              <a:sym typeface="Inter"/>
            </a:endParaRPr>
          </a:p>
        </p:txBody>
      </p:sp>
      <p:sp>
        <p:nvSpPr>
          <p:cNvPr id="401" name="Google Shape;401;g272578136f9_0_259"/>
          <p:cNvSpPr/>
          <p:nvPr/>
        </p:nvSpPr>
        <p:spPr>
          <a:xfrm>
            <a:off x="6144400" y="920900"/>
            <a:ext cx="5818800" cy="525000"/>
          </a:xfrm>
          <a:prstGeom prst="roundRect">
            <a:avLst>
              <a:gd fmla="val 16667" name="adj"/>
            </a:avLst>
          </a:prstGeom>
          <a:solidFill>
            <a:srgbClr val="1235CD"/>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Rubik"/>
                <a:ea typeface="Rubik"/>
                <a:cs typeface="Rubik"/>
                <a:sym typeface="Rubik"/>
              </a:rPr>
              <a:t>PERGURUAN TINGGI</a:t>
            </a:r>
            <a:endParaRPr b="1" i="0" sz="1700" u="none" cap="none" strike="noStrike">
              <a:solidFill>
                <a:schemeClr val="lt1"/>
              </a:solidFill>
              <a:latin typeface="Rubik"/>
              <a:ea typeface="Rubik"/>
              <a:cs typeface="Rubik"/>
              <a:sym typeface="Rubik"/>
            </a:endParaRPr>
          </a:p>
        </p:txBody>
      </p:sp>
      <p:sp>
        <p:nvSpPr>
          <p:cNvPr id="402" name="Google Shape;402;g272578136f9_0_259"/>
          <p:cNvSpPr txBox="1"/>
          <p:nvPr/>
        </p:nvSpPr>
        <p:spPr>
          <a:xfrm>
            <a:off x="652599" y="351200"/>
            <a:ext cx="65490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extLst>
                  <a:ext uri="http://customooxmlschemas.google.com/">
                    <go:slidesCustomData xmlns:go="http://customooxmlschemas.google.com/" textRoundtripDataId="5"/>
                  </a:ext>
                </a:extLst>
              </a:rPr>
              <a:t>Pemilihan Bidang Ilmu</a:t>
            </a:r>
            <a:endParaRPr b="1" i="0" sz="3000" u="none" cap="none" strike="noStrike">
              <a:solidFill>
                <a:srgbClr val="0D24B6"/>
              </a:solidFill>
              <a:latin typeface="Inter"/>
              <a:ea typeface="Inter"/>
              <a:cs typeface="Inter"/>
              <a:sym typeface="Inter"/>
            </a:endParaRPr>
          </a:p>
        </p:txBody>
      </p:sp>
      <p:sp>
        <p:nvSpPr>
          <p:cNvPr id="403" name="Google Shape;403;g272578136f9_0_259"/>
          <p:cNvSpPr/>
          <p:nvPr/>
        </p:nvSpPr>
        <p:spPr>
          <a:xfrm>
            <a:off x="652600" y="5790125"/>
            <a:ext cx="11539500" cy="525000"/>
          </a:xfrm>
          <a:prstGeom prst="roundRect">
            <a:avLst>
              <a:gd fmla="val 16667" name="adj"/>
            </a:avLst>
          </a:prstGeom>
          <a:solidFill>
            <a:srgbClr val="0B5394"/>
          </a:solid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1" i="0" lang="en-GB" sz="1500" u="none" cap="none" strike="noStrike">
                <a:solidFill>
                  <a:srgbClr val="FFFFFF"/>
                </a:solidFill>
                <a:latin typeface="Inter"/>
                <a:ea typeface="Inter"/>
                <a:cs typeface="Inter"/>
                <a:sym typeface="Inter"/>
              </a:rPr>
              <a:t>Catatan: Rujukan pemetaan rumpun ilmu saat ini menggunakan Kepdirjen Dikti dan Diksi yang sudah dikeluarkan, pemetaan ini bersifat iteratif dan akan terus dikembangkan</a:t>
            </a:r>
            <a:endParaRPr b="1" i="0" sz="1500" u="none" cap="none" strike="noStrike">
              <a:solidFill>
                <a:srgbClr val="FFFFFF"/>
              </a:solidFill>
              <a:latin typeface="Inter"/>
              <a:ea typeface="Inter"/>
              <a:cs typeface="Inter"/>
              <a:sym typeface="Inte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8" name="Shape 408"/>
        <p:cNvGrpSpPr/>
        <p:nvPr/>
      </p:nvGrpSpPr>
      <p:grpSpPr>
        <a:xfrm>
          <a:off x="0" y="0"/>
          <a:ext cx="0" cy="0"/>
          <a:chOff x="0" y="0"/>
          <a:chExt cx="0" cy="0"/>
        </a:xfrm>
      </p:grpSpPr>
      <p:sp>
        <p:nvSpPr>
          <p:cNvPr id="409" name="Google Shape;409;g272578136f9_0_409"/>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410" name="Google Shape;410;g272578136f9_0_409"/>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411" name="Google Shape;411;g272578136f9_0_40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412" name="Google Shape;412;g272578136f9_0_409"/>
          <p:cNvSpPr txBox="1"/>
          <p:nvPr/>
        </p:nvSpPr>
        <p:spPr>
          <a:xfrm>
            <a:off x="559600" y="2955454"/>
            <a:ext cx="5792100" cy="15471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700" u="none" cap="none" strike="noStrike">
                <a:solidFill>
                  <a:srgbClr val="002C77"/>
                </a:solidFill>
                <a:latin typeface="Inter"/>
                <a:ea typeface="Inter"/>
                <a:cs typeface="Inter"/>
                <a:sym typeface="Inter"/>
              </a:rPr>
              <a:t>Pedoman Teknis</a:t>
            </a:r>
            <a:endParaRPr b="1" i="0" sz="47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rPr b="1" i="0" lang="en-GB" sz="4700" u="none" cap="none" strike="noStrike">
                <a:solidFill>
                  <a:srgbClr val="002C77"/>
                </a:solidFill>
                <a:latin typeface="Inter"/>
                <a:ea typeface="Inter"/>
                <a:cs typeface="Inter"/>
                <a:sym typeface="Inter"/>
              </a:rPr>
              <a:t>Platform Teknologi</a:t>
            </a:r>
            <a:endParaRPr b="1" i="0" sz="3500" u="none" cap="none" strike="noStrike">
              <a:solidFill>
                <a:srgbClr val="002C77"/>
              </a:solidFill>
              <a:latin typeface="Inter"/>
              <a:ea typeface="Inter"/>
              <a:cs typeface="Inter"/>
              <a:sym typeface="Inter"/>
            </a:endParaRPr>
          </a:p>
        </p:txBody>
      </p:sp>
      <p:pic>
        <p:nvPicPr>
          <p:cNvPr id="413" name="Google Shape;413;g272578136f9_0_409"/>
          <p:cNvPicPr preferRelativeResize="0"/>
          <p:nvPr/>
        </p:nvPicPr>
        <p:blipFill rotWithShape="1">
          <a:blip r:embed="rId4">
            <a:alphaModFix/>
          </a:blip>
          <a:srcRect b="0" l="0" r="0" t="0"/>
          <a:stretch/>
        </p:blipFill>
        <p:spPr>
          <a:xfrm>
            <a:off x="559600" y="1939479"/>
            <a:ext cx="1159138" cy="866750"/>
          </a:xfrm>
          <a:prstGeom prst="rect">
            <a:avLst/>
          </a:prstGeom>
          <a:noFill/>
          <a:ln>
            <a:noFill/>
          </a:ln>
        </p:spPr>
      </p:pic>
      <p:sp>
        <p:nvSpPr>
          <p:cNvPr id="414" name="Google Shape;414;g272578136f9_0_409"/>
          <p:cNvSpPr txBox="1"/>
          <p:nvPr/>
        </p:nvSpPr>
        <p:spPr>
          <a:xfrm>
            <a:off x="580080" y="2019124"/>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06</a:t>
            </a:r>
            <a:endParaRPr b="0" i="0" sz="4200" u="none" cap="none" strike="noStrike">
              <a:solidFill>
                <a:srgbClr val="002C77"/>
              </a:solidFill>
              <a:latin typeface="Inter Medium"/>
              <a:ea typeface="Inter Medium"/>
              <a:cs typeface="Inter Medium"/>
              <a:sym typeface="Inter Medium"/>
            </a:endParaRPr>
          </a:p>
        </p:txBody>
      </p:sp>
      <p:sp>
        <p:nvSpPr>
          <p:cNvPr id="415" name="Google Shape;415;g272578136f9_0_409"/>
          <p:cNvSpPr txBox="1"/>
          <p:nvPr/>
        </p:nvSpPr>
        <p:spPr>
          <a:xfrm>
            <a:off x="588908" y="4499979"/>
            <a:ext cx="5792100" cy="15471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Clr>
                <a:schemeClr val="dk1"/>
              </a:buClr>
              <a:buSzPts val="2000"/>
              <a:buFont typeface="Arial"/>
              <a:buNone/>
            </a:pPr>
            <a:r>
              <a:rPr b="0" i="0" lang="en-GB" sz="2600" u="none" cap="none" strike="noStrike">
                <a:solidFill>
                  <a:schemeClr val="accent1"/>
                </a:solidFill>
                <a:latin typeface="Inter"/>
                <a:ea typeface="Inter"/>
                <a:cs typeface="Inter"/>
                <a:sym typeface="Inter"/>
              </a:rPr>
              <a:t>Pemadanan Status</a:t>
            </a:r>
            <a:endParaRPr b="0" i="0" sz="2600" u="none" cap="none" strike="noStrike">
              <a:solidFill>
                <a:schemeClr val="accent1"/>
              </a:solidFill>
              <a:latin typeface="Inter"/>
              <a:ea typeface="Inter"/>
              <a:cs typeface="Inter"/>
              <a:sym typeface="Inter"/>
            </a:endParaRPr>
          </a:p>
          <a:p>
            <a:pPr indent="0" lvl="0" marL="0" marR="0" rtl="0" algn="l">
              <a:lnSpc>
                <a:spcPct val="115000"/>
              </a:lnSpc>
              <a:spcBef>
                <a:spcPts val="0"/>
              </a:spcBef>
              <a:spcAft>
                <a:spcPts val="0"/>
              </a:spcAft>
              <a:buClr>
                <a:schemeClr val="dk1"/>
              </a:buClr>
              <a:buSzPts val="2000"/>
              <a:buFont typeface="Arial"/>
              <a:buNone/>
            </a:pPr>
            <a:r>
              <a:rPr b="0" i="0" lang="en-GB" sz="2600" u="none" cap="none" strike="noStrike">
                <a:solidFill>
                  <a:schemeClr val="accent1"/>
                </a:solidFill>
                <a:latin typeface="Inter"/>
                <a:ea typeface="Inter"/>
                <a:cs typeface="Inter"/>
                <a:sym typeface="Inter"/>
              </a:rPr>
              <a:t>Dosen &amp; Verifikasi NIK</a:t>
            </a:r>
            <a:endParaRPr b="0" i="0" sz="3800" u="none" cap="none" strike="noStrike">
              <a:solidFill>
                <a:srgbClr val="002C77"/>
              </a:solidFill>
              <a:latin typeface="Inter"/>
              <a:ea typeface="Inter"/>
              <a:cs typeface="Inter"/>
              <a:sym typeface="Inter"/>
            </a:endParaRPr>
          </a:p>
        </p:txBody>
      </p:sp>
      <p:pic>
        <p:nvPicPr>
          <p:cNvPr id="416" name="Google Shape;416;g272578136f9_0_409"/>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417" name="Google Shape;417;g272578136f9_0_409"/>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18" name="Google Shape;418;g272578136f9_0_409"/>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3" name="Shape 423"/>
        <p:cNvGrpSpPr/>
        <p:nvPr/>
      </p:nvGrpSpPr>
      <p:grpSpPr>
        <a:xfrm>
          <a:off x="0" y="0"/>
          <a:ext cx="0" cy="0"/>
          <a:chOff x="0" y="0"/>
          <a:chExt cx="0" cy="0"/>
        </a:xfrm>
      </p:grpSpPr>
      <p:sp>
        <p:nvSpPr>
          <p:cNvPr id="424" name="Google Shape;424;g272578136f9_0_422"/>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425" name="Google Shape;425;g272578136f9_0_422"/>
          <p:cNvSpPr txBox="1"/>
          <p:nvPr/>
        </p:nvSpPr>
        <p:spPr>
          <a:xfrm>
            <a:off x="736000" y="3326325"/>
            <a:ext cx="6124200" cy="10638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6000" u="none" cap="none" strike="noStrike">
                <a:solidFill>
                  <a:schemeClr val="lt1"/>
                </a:solidFill>
                <a:latin typeface="Inter"/>
                <a:ea typeface="Inter"/>
                <a:cs typeface="Inter"/>
                <a:sym typeface="Inter"/>
              </a:rPr>
              <a:t>Status Dosen</a:t>
            </a:r>
            <a:endParaRPr b="1" i="0" sz="6000" u="none" cap="none" strike="noStrike">
              <a:solidFill>
                <a:schemeClr val="lt1"/>
              </a:solidFill>
              <a:latin typeface="Inter"/>
              <a:ea typeface="Inter"/>
              <a:cs typeface="Inter"/>
              <a:sym typeface="Inter"/>
            </a:endParaRPr>
          </a:p>
        </p:txBody>
      </p:sp>
      <p:sp>
        <p:nvSpPr>
          <p:cNvPr id="426" name="Google Shape;426;g272578136f9_0_422"/>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g272578136f9_0_428"/>
          <p:cNvPicPr preferRelativeResize="0"/>
          <p:nvPr/>
        </p:nvPicPr>
        <p:blipFill rotWithShape="1">
          <a:blip r:embed="rId3">
            <a:alphaModFix/>
          </a:blip>
          <a:srcRect b="0" l="0" r="0" t="0"/>
          <a:stretch/>
        </p:blipFill>
        <p:spPr>
          <a:xfrm>
            <a:off x="1009275" y="781475"/>
            <a:ext cx="10342223" cy="4459524"/>
          </a:xfrm>
          <a:prstGeom prst="rect">
            <a:avLst/>
          </a:prstGeom>
          <a:noFill/>
          <a:ln cap="flat" cmpd="sng" w="9525">
            <a:solidFill>
              <a:srgbClr val="BFBFBF"/>
            </a:solidFill>
            <a:prstDash val="solid"/>
            <a:round/>
            <a:headEnd len="sm" w="sm" type="none"/>
            <a:tailEnd len="sm" w="sm" type="none"/>
          </a:ln>
        </p:spPr>
      </p:pic>
      <p:sp>
        <p:nvSpPr>
          <p:cNvPr id="433" name="Google Shape;433;g272578136f9_0_428"/>
          <p:cNvSpPr txBox="1"/>
          <p:nvPr/>
        </p:nvSpPr>
        <p:spPr>
          <a:xfrm>
            <a:off x="9032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PEMADANAN DATA - Untuk Dosen</a:t>
            </a:r>
            <a:endParaRPr b="1" i="0" sz="1600" u="none" cap="none" strike="noStrike">
              <a:solidFill>
                <a:srgbClr val="000000"/>
              </a:solidFill>
              <a:latin typeface="Inter"/>
              <a:ea typeface="Inter"/>
              <a:cs typeface="Inter"/>
              <a:sym typeface="Inter"/>
            </a:endParaRPr>
          </a:p>
        </p:txBody>
      </p:sp>
      <p:sp>
        <p:nvSpPr>
          <p:cNvPr id="434" name="Google Shape;434;g272578136f9_0_428"/>
          <p:cNvSpPr/>
          <p:nvPr/>
        </p:nvSpPr>
        <p:spPr>
          <a:xfrm>
            <a:off x="4361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sp>
        <p:nvSpPr>
          <p:cNvPr id="435" name="Google Shape;435;g272578136f9_0_428"/>
          <p:cNvSpPr txBox="1"/>
          <p:nvPr/>
        </p:nvSpPr>
        <p:spPr>
          <a:xfrm>
            <a:off x="356175" y="5400725"/>
            <a:ext cx="7190400" cy="9381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chemeClr val="dk1"/>
              </a:buClr>
              <a:buSzPts val="1100"/>
              <a:buFont typeface="Arial"/>
              <a:buAutoNum type="arabicPeriod"/>
            </a:pPr>
            <a:r>
              <a:rPr b="0" i="0" lang="en-GB" sz="1100" u="none" cap="none" strike="noStrike">
                <a:solidFill>
                  <a:schemeClr val="dk1"/>
                </a:solidFill>
                <a:latin typeface="Inter"/>
                <a:ea typeface="Inter"/>
                <a:cs typeface="Inter"/>
                <a:sym typeface="Inter"/>
              </a:rPr>
              <a:t>Login ke akun SISTER dengan peran sebagai Dosen. Pada Beranda, Anda dapat melihat informasi terkait Pemadanan Data Dosen. Cek status pada poin 1 yaitu </a:t>
            </a:r>
            <a:r>
              <a:rPr b="1" i="0" lang="en-GB" sz="1100" u="none" cap="none" strike="noStrike">
                <a:solidFill>
                  <a:schemeClr val="dk1"/>
                </a:solidFill>
                <a:latin typeface="Inter"/>
                <a:ea typeface="Inter"/>
                <a:cs typeface="Inter"/>
                <a:sym typeface="Inter"/>
              </a:rPr>
              <a:t>“Periksa Status Dosen”.</a:t>
            </a:r>
            <a:r>
              <a:rPr b="0" i="0" lang="en-GB" sz="1100" u="none" cap="none" strike="noStrike">
                <a:solidFill>
                  <a:schemeClr val="dk1"/>
                </a:solidFill>
                <a:latin typeface="Inter"/>
                <a:ea typeface="Inter"/>
                <a:cs typeface="Inter"/>
                <a:sym typeface="Inter"/>
              </a:rPr>
              <a:t> Jika statusnya</a:t>
            </a:r>
            <a:r>
              <a:rPr b="1" i="0" lang="en-GB" sz="1100" u="none" cap="none" strike="noStrike">
                <a:solidFill>
                  <a:schemeClr val="dk1"/>
                </a:solidFill>
                <a:latin typeface="Inter"/>
                <a:ea typeface="Inter"/>
                <a:cs typeface="Inter"/>
                <a:sym typeface="Inter"/>
              </a:rPr>
              <a:t> “Perlu Pemadanan”</a:t>
            </a:r>
            <a:r>
              <a:rPr b="0" i="0" lang="en-GB" sz="1100" u="none" cap="none" strike="noStrike">
                <a:solidFill>
                  <a:schemeClr val="dk1"/>
                </a:solidFill>
                <a:latin typeface="Inter"/>
                <a:ea typeface="Inter"/>
                <a:cs typeface="Inter"/>
                <a:sym typeface="Inter"/>
              </a:rPr>
              <a:t>, maka Anda perlu melakukan proses pemadanan data.</a:t>
            </a:r>
            <a:endParaRPr b="0" i="0" sz="1100" u="none" cap="none" strike="noStrike">
              <a:solidFill>
                <a:schemeClr val="dk1"/>
              </a:solidFill>
              <a:latin typeface="Inter"/>
              <a:ea typeface="Inter"/>
              <a:cs typeface="Inter"/>
              <a:sym typeface="Inter"/>
            </a:endParaRPr>
          </a:p>
          <a:p>
            <a:pPr indent="-298450" lvl="0" marL="457200" marR="0" rtl="0" algn="l">
              <a:lnSpc>
                <a:spcPct val="115000"/>
              </a:lnSpc>
              <a:spcBef>
                <a:spcPts val="0"/>
              </a:spcBef>
              <a:spcAft>
                <a:spcPts val="0"/>
              </a:spcAft>
              <a:buClr>
                <a:schemeClr val="dk1"/>
              </a:buClr>
              <a:buSzPts val="1100"/>
              <a:buFont typeface="Arial"/>
              <a:buAutoNum type="arabicPeriod"/>
            </a:pPr>
            <a:r>
              <a:rPr b="0" i="0" lang="en-GB" sz="1100" u="none" cap="none" strike="noStrike">
                <a:solidFill>
                  <a:schemeClr val="dk1"/>
                </a:solidFill>
                <a:latin typeface="Inter"/>
                <a:ea typeface="Inter"/>
                <a:cs typeface="Inter"/>
                <a:sym typeface="Inter"/>
              </a:rPr>
              <a:t>Klik tombol </a:t>
            </a:r>
            <a:r>
              <a:rPr b="1" i="0" lang="en-GB" sz="1100" u="none" cap="none" strike="noStrike">
                <a:solidFill>
                  <a:schemeClr val="dk1"/>
                </a:solidFill>
                <a:latin typeface="Inter"/>
                <a:ea typeface="Inter"/>
                <a:cs typeface="Inter"/>
                <a:sym typeface="Inter"/>
              </a:rPr>
              <a:t>“Mulai Pemadanan Data”</a:t>
            </a:r>
            <a:r>
              <a:rPr b="0" i="0" lang="en-GB" sz="1100" u="none" cap="none" strike="noStrike">
                <a:solidFill>
                  <a:schemeClr val="dk1"/>
                </a:solidFill>
                <a:latin typeface="Inter"/>
                <a:ea typeface="Inter"/>
                <a:cs typeface="Inter"/>
                <a:sym typeface="Inter"/>
              </a:rPr>
              <a:t>.</a:t>
            </a:r>
            <a:endParaRPr b="0" i="0" sz="1400" u="none" cap="none" strike="noStrike">
              <a:solidFill>
                <a:srgbClr val="000000"/>
              </a:solidFill>
              <a:latin typeface="Inter"/>
              <a:ea typeface="Inter"/>
              <a:cs typeface="Inter"/>
              <a:sym typeface="Inter"/>
            </a:endParaRPr>
          </a:p>
        </p:txBody>
      </p:sp>
      <p:sp>
        <p:nvSpPr>
          <p:cNvPr id="436" name="Google Shape;436;g272578136f9_0_428"/>
          <p:cNvSpPr txBox="1"/>
          <p:nvPr/>
        </p:nvSpPr>
        <p:spPr>
          <a:xfrm>
            <a:off x="1872075" y="3858125"/>
            <a:ext cx="4705800" cy="9381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37" name="Google Shape;437;g272578136f9_0_428"/>
          <p:cNvSpPr txBox="1"/>
          <p:nvPr/>
        </p:nvSpPr>
        <p:spPr>
          <a:xfrm>
            <a:off x="7631000" y="5151079"/>
            <a:ext cx="4417500" cy="1071000"/>
          </a:xfrm>
          <a:prstGeom prst="rect">
            <a:avLst/>
          </a:prstGeom>
          <a:solidFill>
            <a:srgbClr val="DFEEFE"/>
          </a:solid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GB" sz="1200" u="none" cap="none" strike="noStrike">
                <a:solidFill>
                  <a:schemeClr val="dk1"/>
                </a:solidFill>
                <a:latin typeface="Inter"/>
                <a:ea typeface="Inter"/>
                <a:cs typeface="Inter"/>
                <a:sym typeface="Inter"/>
              </a:rPr>
              <a:t>Catatan:</a:t>
            </a:r>
            <a:endParaRPr b="1" i="0" sz="12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chemeClr val="dk1"/>
                </a:solidFill>
                <a:latin typeface="Inter"/>
                <a:ea typeface="Inter"/>
                <a:cs typeface="Inter"/>
                <a:sym typeface="Inter"/>
              </a:rPr>
              <a:t>Bagi PTKL di bawah kewenangan TNI, POLRI, DOKDIKNIS, untuk saat ini belum bisa melakukan pemadanan data, akan kami informasikan pembukaan di tahap berikutnya.</a:t>
            </a:r>
            <a:endParaRPr b="0" i="0" sz="1200" u="none" cap="none" strike="noStrike">
              <a:solidFill>
                <a:schemeClr val="dk1"/>
              </a:solidFill>
              <a:latin typeface="Inter"/>
              <a:ea typeface="Inter"/>
              <a:cs typeface="Inter"/>
              <a:sym typeface="Inter"/>
            </a:endParaRPr>
          </a:p>
        </p:txBody>
      </p:sp>
      <p:sp>
        <p:nvSpPr>
          <p:cNvPr id="438" name="Google Shape;438;g272578136f9_0_428"/>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439" name="Google Shape;439;g272578136f9_0_428"/>
          <p:cNvSpPr txBox="1"/>
          <p:nvPr/>
        </p:nvSpPr>
        <p:spPr>
          <a:xfrm>
            <a:off x="1815800" y="836750"/>
            <a:ext cx="2629800" cy="7080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40" name="Google Shape;440;g272578136f9_0_428"/>
          <p:cNvSpPr txBox="1"/>
          <p:nvPr/>
        </p:nvSpPr>
        <p:spPr>
          <a:xfrm>
            <a:off x="1009275" y="809000"/>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41" name="Google Shape;441;g272578136f9_0_428"/>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
        <p:nvSpPr>
          <p:cNvPr id="442" name="Google Shape;442;g272578136f9_0_428"/>
          <p:cNvSpPr/>
          <p:nvPr/>
        </p:nvSpPr>
        <p:spPr>
          <a:xfrm>
            <a:off x="5791450" y="40849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443" name="Google Shape;443;g272578136f9_0_428"/>
          <p:cNvSpPr/>
          <p:nvPr/>
        </p:nvSpPr>
        <p:spPr>
          <a:xfrm>
            <a:off x="2899700" y="46312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272578136f9_0_443"/>
          <p:cNvSpPr txBox="1"/>
          <p:nvPr/>
        </p:nvSpPr>
        <p:spPr>
          <a:xfrm>
            <a:off x="693725" y="3377125"/>
            <a:ext cx="8967600" cy="2690700"/>
          </a:xfrm>
          <a:prstGeom prst="rect">
            <a:avLst/>
          </a:prstGeom>
          <a:noFill/>
          <a:ln>
            <a:noFill/>
          </a:ln>
        </p:spPr>
        <p:txBody>
          <a:bodyPr anchorCtr="0" anchor="t" bIns="91425" lIns="91425" spcFirstLastPara="1" rIns="91425" wrap="square" tIns="91425">
            <a:spAutoFit/>
          </a:bodyPr>
          <a:lstStyle/>
          <a:p>
            <a:pPr indent="-212050" lvl="0" marL="457200" marR="0" rtl="0" algn="l">
              <a:lnSpc>
                <a:spcPct val="115000"/>
              </a:lnSpc>
              <a:spcBef>
                <a:spcPts val="0"/>
              </a:spcBef>
              <a:spcAft>
                <a:spcPts val="0"/>
              </a:spcAft>
              <a:buClr>
                <a:schemeClr val="dk1"/>
              </a:buClr>
              <a:buSzPts val="1100"/>
              <a:buFont typeface="Inter"/>
              <a:buAutoNum type="arabicPeriod" startAt="3"/>
            </a:pPr>
            <a:r>
              <a:rPr b="0" i="0" lang="en-GB" sz="1100" u="none" cap="none" strike="noStrike">
                <a:solidFill>
                  <a:schemeClr val="dk1"/>
                </a:solidFill>
                <a:latin typeface="Inter"/>
                <a:ea typeface="Inter"/>
                <a:cs typeface="Inter"/>
                <a:sym typeface="Inter"/>
              </a:rPr>
              <a:t>Anda akan diarahkan ke laman </a:t>
            </a:r>
            <a:r>
              <a:rPr b="1" i="0" lang="en-GB" sz="1100" u="none" cap="none" strike="noStrike">
                <a:solidFill>
                  <a:schemeClr val="dk1"/>
                </a:solidFill>
                <a:latin typeface="Inter"/>
                <a:ea typeface="Inter"/>
                <a:cs typeface="Inter"/>
                <a:sym typeface="Inter"/>
                <a:extLst>
                  <a:ext uri="http://customooxmlschemas.google.com/">
                    <go:slidesCustomData xmlns:go="http://customooxmlschemas.google.com/" textRoundtripDataId="6"/>
                  </a:ext>
                </a:extLst>
              </a:rPr>
              <a:t>Penempatan/Penugasan</a:t>
            </a:r>
            <a:r>
              <a:rPr b="0" i="0" lang="en-GB" sz="1100" u="none" cap="none" strike="noStrike">
                <a:solidFill>
                  <a:schemeClr val="dk1"/>
                </a:solidFill>
                <a:latin typeface="Inter"/>
                <a:ea typeface="Inter"/>
                <a:cs typeface="Inter"/>
                <a:sym typeface="Inter"/>
              </a:rPr>
              <a:t>. Pada tabel terdapat data berikut:</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Status;</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Ikatan Kerja;</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Jenjang Pendidikan;</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Unit;</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Perguruan Tinggi;</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Tanggal Keluar;</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Homebase Penugasan;</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Status Data.</a:t>
            </a:r>
            <a:endParaRPr b="0" i="0" sz="11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Inter"/>
                <a:ea typeface="Inter"/>
                <a:cs typeface="Inter"/>
                <a:sym typeface="Inter"/>
              </a:rPr>
              <a:t>Anda perlu melakukan pemadanan data pada data yang berstatus</a:t>
            </a:r>
            <a:r>
              <a:rPr b="1" i="0" lang="en-GB" sz="1100" u="none" cap="none" strike="noStrike">
                <a:solidFill>
                  <a:schemeClr val="dk1"/>
                </a:solidFill>
                <a:latin typeface="Inter"/>
                <a:ea typeface="Inter"/>
                <a:cs typeface="Inter"/>
                <a:sym typeface="Inter"/>
              </a:rPr>
              <a:t> “Perlu Pemadanan”.</a:t>
            </a:r>
            <a:endParaRPr b="1" i="0" sz="11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Inter"/>
              <a:ea typeface="Inter"/>
              <a:cs typeface="Inter"/>
              <a:sym typeface="Inter"/>
            </a:endParaRPr>
          </a:p>
          <a:p>
            <a:pPr indent="-212050" lvl="0" marL="457200" marR="0" rtl="0" algn="l">
              <a:lnSpc>
                <a:spcPct val="115000"/>
              </a:lnSpc>
              <a:spcBef>
                <a:spcPts val="0"/>
              </a:spcBef>
              <a:spcAft>
                <a:spcPts val="0"/>
              </a:spcAft>
              <a:buClr>
                <a:schemeClr val="dk1"/>
              </a:buClr>
              <a:buSzPts val="1100"/>
              <a:buFont typeface="Arial"/>
              <a:buAutoNum type="arabicPeriod" startAt="3"/>
            </a:pPr>
            <a:r>
              <a:rPr b="0" i="0" lang="en-GB" sz="1100" u="none" cap="none" strike="noStrike">
                <a:solidFill>
                  <a:schemeClr val="dk1"/>
                </a:solidFill>
                <a:latin typeface="Inter"/>
                <a:ea typeface="Inter"/>
                <a:cs typeface="Inter"/>
                <a:sym typeface="Inter"/>
              </a:rPr>
              <a:t>Silakan klik tombol </a:t>
            </a:r>
            <a:r>
              <a:rPr b="1" i="0" lang="en-GB" sz="1100" u="none" cap="none" strike="noStrike">
                <a:solidFill>
                  <a:schemeClr val="dk1"/>
                </a:solidFill>
                <a:latin typeface="Inter"/>
                <a:ea typeface="Inter"/>
                <a:cs typeface="Inter"/>
                <a:sym typeface="Inter"/>
              </a:rPr>
              <a:t>“Ubah” </a:t>
            </a:r>
            <a:r>
              <a:rPr b="0" i="0" lang="en-GB" sz="1100" u="none" cap="none" strike="noStrike">
                <a:solidFill>
                  <a:schemeClr val="dk1"/>
                </a:solidFill>
                <a:latin typeface="Inter"/>
                <a:ea typeface="Inter"/>
                <a:cs typeface="Inter"/>
                <a:sym typeface="Inter"/>
              </a:rPr>
              <a:t>untuk masuk ke proses pengisian data untuk pemadanan data.</a:t>
            </a:r>
            <a:endParaRPr b="0" i="0" sz="1400" u="none" cap="none" strike="noStrike">
              <a:solidFill>
                <a:srgbClr val="000000"/>
              </a:solidFill>
              <a:latin typeface="Inter"/>
              <a:ea typeface="Inter"/>
              <a:cs typeface="Inter"/>
              <a:sym typeface="Inter"/>
            </a:endParaRPr>
          </a:p>
        </p:txBody>
      </p:sp>
      <p:pic>
        <p:nvPicPr>
          <p:cNvPr id="450" name="Google Shape;450;g272578136f9_0_443"/>
          <p:cNvPicPr preferRelativeResize="0"/>
          <p:nvPr/>
        </p:nvPicPr>
        <p:blipFill rotWithShape="1">
          <a:blip r:embed="rId3">
            <a:alphaModFix/>
          </a:blip>
          <a:srcRect b="0" l="477" r="0" t="2314"/>
          <a:stretch/>
        </p:blipFill>
        <p:spPr>
          <a:xfrm>
            <a:off x="964625" y="913188"/>
            <a:ext cx="8925250" cy="2344488"/>
          </a:xfrm>
          <a:prstGeom prst="rect">
            <a:avLst/>
          </a:prstGeom>
          <a:noFill/>
          <a:ln cap="flat" cmpd="sng" w="9525">
            <a:solidFill>
              <a:srgbClr val="BFBFBF"/>
            </a:solidFill>
            <a:prstDash val="solid"/>
            <a:round/>
            <a:headEnd len="sm" w="sm" type="none"/>
            <a:tailEnd len="sm" w="sm" type="none"/>
          </a:ln>
        </p:spPr>
      </p:pic>
      <p:sp>
        <p:nvSpPr>
          <p:cNvPr id="451" name="Google Shape;451;g272578136f9_0_443"/>
          <p:cNvSpPr/>
          <p:nvPr/>
        </p:nvSpPr>
        <p:spPr>
          <a:xfrm>
            <a:off x="6683675" y="17146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3</a:t>
            </a:r>
            <a:endParaRPr b="1" i="0" sz="1400" u="none" cap="none" strike="noStrike">
              <a:solidFill>
                <a:srgbClr val="000000"/>
              </a:solidFill>
              <a:latin typeface="Arial"/>
              <a:ea typeface="Arial"/>
              <a:cs typeface="Arial"/>
              <a:sym typeface="Arial"/>
            </a:endParaRPr>
          </a:p>
        </p:txBody>
      </p:sp>
      <p:sp>
        <p:nvSpPr>
          <p:cNvPr id="452" name="Google Shape;452;g272578136f9_0_443"/>
          <p:cNvSpPr/>
          <p:nvPr/>
        </p:nvSpPr>
        <p:spPr>
          <a:xfrm>
            <a:off x="8969250" y="16212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4</a:t>
            </a:r>
            <a:endParaRPr b="1" i="0" sz="1400" u="none" cap="none" strike="noStrike">
              <a:solidFill>
                <a:srgbClr val="000000"/>
              </a:solidFill>
              <a:latin typeface="Arial"/>
              <a:ea typeface="Arial"/>
              <a:cs typeface="Arial"/>
              <a:sym typeface="Arial"/>
            </a:endParaRPr>
          </a:p>
        </p:txBody>
      </p:sp>
      <p:sp>
        <p:nvSpPr>
          <p:cNvPr id="453" name="Google Shape;453;g272578136f9_0_443"/>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454" name="Google Shape;454;g272578136f9_0_443"/>
          <p:cNvSpPr txBox="1"/>
          <p:nvPr/>
        </p:nvSpPr>
        <p:spPr>
          <a:xfrm>
            <a:off x="9032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PEMADANAN DATA - Untuk Dosen</a:t>
            </a:r>
            <a:endParaRPr b="1" i="0" sz="1600" u="none" cap="none" strike="noStrike">
              <a:solidFill>
                <a:srgbClr val="000000"/>
              </a:solidFill>
              <a:latin typeface="Inter"/>
              <a:ea typeface="Inter"/>
              <a:cs typeface="Inter"/>
              <a:sym typeface="Inter"/>
            </a:endParaRPr>
          </a:p>
        </p:txBody>
      </p:sp>
      <p:sp>
        <p:nvSpPr>
          <p:cNvPr id="455" name="Google Shape;455;g272578136f9_0_443"/>
          <p:cNvSpPr/>
          <p:nvPr/>
        </p:nvSpPr>
        <p:spPr>
          <a:xfrm>
            <a:off x="4361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sp>
        <p:nvSpPr>
          <p:cNvPr id="456" name="Google Shape;456;g272578136f9_0_443"/>
          <p:cNvSpPr txBox="1"/>
          <p:nvPr/>
        </p:nvSpPr>
        <p:spPr>
          <a:xfrm>
            <a:off x="7040525" y="2197650"/>
            <a:ext cx="932400" cy="267000"/>
          </a:xfrm>
          <a:prstGeom prst="rect">
            <a:avLst/>
          </a:prstGeom>
          <a:noFill/>
          <a:ln cap="flat" cmpd="sng" w="762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57" name="Google Shape;457;g272578136f9_0_443"/>
          <p:cNvSpPr txBox="1"/>
          <p:nvPr/>
        </p:nvSpPr>
        <p:spPr>
          <a:xfrm>
            <a:off x="8503250" y="2213375"/>
            <a:ext cx="436200" cy="267000"/>
          </a:xfrm>
          <a:prstGeom prst="rect">
            <a:avLst/>
          </a:prstGeom>
          <a:noFill/>
          <a:ln cap="flat" cmpd="sng" w="762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58" name="Google Shape;458;g272578136f9_0_443"/>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
        <p:nvSpPr>
          <p:cNvPr id="459" name="Google Shape;459;g272578136f9_0_443"/>
          <p:cNvSpPr txBox="1"/>
          <p:nvPr/>
        </p:nvSpPr>
        <p:spPr>
          <a:xfrm>
            <a:off x="7092550" y="2232950"/>
            <a:ext cx="787200" cy="1749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grpSp>
        <p:nvGrpSpPr>
          <p:cNvPr id="465" name="Google Shape;465;g272578136f9_0_456"/>
          <p:cNvGrpSpPr/>
          <p:nvPr/>
        </p:nvGrpSpPr>
        <p:grpSpPr>
          <a:xfrm>
            <a:off x="155350" y="1305011"/>
            <a:ext cx="7209250" cy="3111539"/>
            <a:chOff x="152392" y="1305125"/>
            <a:chExt cx="7037534" cy="2951284"/>
          </a:xfrm>
        </p:grpSpPr>
        <p:pic>
          <p:nvPicPr>
            <p:cNvPr id="466" name="Google Shape;466;g272578136f9_0_456"/>
            <p:cNvPicPr preferRelativeResize="0"/>
            <p:nvPr/>
          </p:nvPicPr>
          <p:blipFill rotWithShape="1">
            <a:blip r:embed="rId3">
              <a:alphaModFix/>
            </a:blip>
            <a:srcRect b="0" l="-467" r="993" t="87508"/>
            <a:stretch/>
          </p:blipFill>
          <p:spPr>
            <a:xfrm>
              <a:off x="152392" y="3794705"/>
              <a:ext cx="7037534" cy="461704"/>
            </a:xfrm>
            <a:prstGeom prst="rect">
              <a:avLst/>
            </a:prstGeom>
            <a:noFill/>
            <a:ln cap="flat" cmpd="sng" w="9525">
              <a:solidFill>
                <a:srgbClr val="BFBFBF"/>
              </a:solidFill>
              <a:prstDash val="solid"/>
              <a:round/>
              <a:headEnd len="sm" w="sm" type="none"/>
              <a:tailEnd len="sm" w="sm" type="none"/>
            </a:ln>
          </p:spPr>
        </p:pic>
        <p:pic>
          <p:nvPicPr>
            <p:cNvPr id="467" name="Google Shape;467;g272578136f9_0_456"/>
            <p:cNvPicPr preferRelativeResize="0"/>
            <p:nvPr/>
          </p:nvPicPr>
          <p:blipFill rotWithShape="1">
            <a:blip r:embed="rId4">
              <a:alphaModFix/>
            </a:blip>
            <a:srcRect b="0" l="0" r="0" t="0"/>
            <a:stretch/>
          </p:blipFill>
          <p:spPr>
            <a:xfrm>
              <a:off x="152400" y="1305125"/>
              <a:ext cx="7037524" cy="2627850"/>
            </a:xfrm>
            <a:prstGeom prst="rect">
              <a:avLst/>
            </a:prstGeom>
            <a:noFill/>
            <a:ln cap="flat" cmpd="sng" w="9525">
              <a:solidFill>
                <a:srgbClr val="BFBFBF"/>
              </a:solidFill>
              <a:prstDash val="solid"/>
              <a:round/>
              <a:headEnd len="sm" w="sm" type="none"/>
              <a:tailEnd len="sm" w="sm" type="none"/>
            </a:ln>
          </p:spPr>
        </p:pic>
      </p:grpSp>
      <p:sp>
        <p:nvSpPr>
          <p:cNvPr id="468" name="Google Shape;468;g272578136f9_0_456"/>
          <p:cNvSpPr txBox="1"/>
          <p:nvPr/>
        </p:nvSpPr>
        <p:spPr>
          <a:xfrm>
            <a:off x="7655850" y="1311644"/>
            <a:ext cx="3853800" cy="4617600"/>
          </a:xfrm>
          <a:prstGeom prst="rect">
            <a:avLst/>
          </a:prstGeom>
          <a:noFill/>
          <a:ln>
            <a:noFill/>
          </a:ln>
        </p:spPr>
        <p:txBody>
          <a:bodyPr anchorCtr="0" anchor="t" bIns="91425" lIns="91425" spcFirstLastPara="1" rIns="91425" wrap="square" tIns="91425">
            <a:spAutoFit/>
          </a:bodyPr>
          <a:lstStyle/>
          <a:p>
            <a:pPr indent="-190499" lvl="1" marL="224999" marR="0" rtl="0" algn="l">
              <a:lnSpc>
                <a:spcPct val="115000"/>
              </a:lnSpc>
              <a:spcBef>
                <a:spcPts val="0"/>
              </a:spcBef>
              <a:spcAft>
                <a:spcPts val="0"/>
              </a:spcAft>
              <a:buClr>
                <a:schemeClr val="dk1"/>
              </a:buClr>
              <a:buSzPts val="1200"/>
              <a:buFont typeface="Inter"/>
              <a:buAutoNum type="arabicPeriod" startAt="5"/>
            </a:pPr>
            <a:r>
              <a:rPr b="0" i="0" lang="en-GB" sz="1200" u="none" cap="none" strike="noStrike">
                <a:solidFill>
                  <a:schemeClr val="dk1"/>
                </a:solidFill>
                <a:latin typeface="Inter"/>
                <a:ea typeface="Inter"/>
                <a:cs typeface="Inter"/>
                <a:sym typeface="Inter"/>
              </a:rPr>
              <a:t>Mohon lengkapi data berikut untuk pengajuan pemadanan data:</a:t>
            </a:r>
            <a:endParaRPr b="0" i="0" sz="1200" u="none" cap="none" strike="noStrike">
              <a:solidFill>
                <a:schemeClr val="dk1"/>
              </a:solidFill>
              <a:latin typeface="Inter"/>
              <a:ea typeface="Inter"/>
              <a:cs typeface="Inter"/>
              <a:sym typeface="Inter"/>
            </a:endParaRPr>
          </a:p>
          <a:p>
            <a:pPr indent="-180975" lvl="0" marL="360000" marR="0" rtl="0" algn="l">
              <a:lnSpc>
                <a:spcPct val="115000"/>
              </a:lnSpc>
              <a:spcBef>
                <a:spcPts val="0"/>
              </a:spcBef>
              <a:spcAft>
                <a:spcPts val="0"/>
              </a:spcAft>
              <a:buClr>
                <a:schemeClr val="dk1"/>
              </a:buClr>
              <a:buSzPts val="1200"/>
              <a:buFont typeface="Arial"/>
              <a:buChar char="●"/>
            </a:pPr>
            <a:r>
              <a:rPr b="0" i="0" lang="en-GB" sz="1200" u="none" cap="none" strike="noStrike">
                <a:solidFill>
                  <a:schemeClr val="dk1"/>
                </a:solidFill>
                <a:latin typeface="Inter SemiBold"/>
                <a:ea typeface="Inter SemiBold"/>
                <a:cs typeface="Inter SemiBold"/>
                <a:sym typeface="Inter SemiBold"/>
              </a:rPr>
              <a:t>Ikatan Kerja</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Pilih Ikatan Kerja Anda yang sesuai dengan kondisi saat ini, di antara Dosen Tetap, Dosen Tidak Tetap, atau Pengajar Non Dosen.</a:t>
            </a:r>
            <a:endParaRPr b="0" i="0" sz="1200" u="none" cap="none" strike="noStrike">
              <a:solidFill>
                <a:schemeClr val="dk1"/>
              </a:solidFill>
              <a:latin typeface="Inter"/>
              <a:ea typeface="Inter"/>
              <a:cs typeface="Inter"/>
              <a:sym typeface="Inter"/>
            </a:endParaRPr>
          </a:p>
          <a:p>
            <a:pPr indent="-180975" lvl="0" marL="360000" marR="0" rtl="0" algn="l">
              <a:lnSpc>
                <a:spcPct val="115000"/>
              </a:lnSpc>
              <a:spcBef>
                <a:spcPts val="0"/>
              </a:spcBef>
              <a:spcAft>
                <a:spcPts val="0"/>
              </a:spcAft>
              <a:buClr>
                <a:schemeClr val="dk1"/>
              </a:buClr>
              <a:buSzPts val="1200"/>
              <a:buFont typeface="Arial"/>
              <a:buChar char="●"/>
            </a:pPr>
            <a:r>
              <a:rPr b="0" i="0" lang="en-GB" sz="1200" u="none" cap="none" strike="noStrike">
                <a:solidFill>
                  <a:schemeClr val="dk1"/>
                </a:solidFill>
                <a:latin typeface="Inter SemiBold"/>
                <a:ea typeface="Inter SemiBold"/>
                <a:cs typeface="Inter SemiBold"/>
                <a:sym typeface="Inter SemiBold"/>
              </a:rPr>
              <a:t>Status Kepegawaian</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Pilih Status Kepegawaian sesuai kondisi Anda saat ini, yaitu:</a:t>
            </a:r>
            <a:endParaRPr b="0" i="0" sz="1200" u="none" cap="none" strike="noStrike">
              <a:solidFill>
                <a:schemeClr val="dk1"/>
              </a:solidFill>
              <a:latin typeface="Inter"/>
              <a:ea typeface="Inter"/>
              <a:cs typeface="Inter"/>
              <a:sym typeface="Inter"/>
            </a:endParaRPr>
          </a:p>
          <a:p>
            <a:pPr indent="-180975" lvl="1" marL="674999" marR="0" rtl="0" algn="l">
              <a:lnSpc>
                <a:spcPct val="115000"/>
              </a:lnSpc>
              <a:spcBef>
                <a:spcPts val="0"/>
              </a:spcBef>
              <a:spcAft>
                <a:spcPts val="0"/>
              </a:spcAft>
              <a:buClr>
                <a:schemeClr val="dk1"/>
              </a:buClr>
              <a:buSzPts val="1200"/>
              <a:buFont typeface="Inter"/>
              <a:buAutoNum type="alphaLcPeriod"/>
            </a:pPr>
            <a:r>
              <a:rPr b="0" i="0" lang="en-GB" sz="1200" u="none" cap="none" strike="noStrike">
                <a:solidFill>
                  <a:schemeClr val="dk1"/>
                </a:solidFill>
                <a:latin typeface="Inter"/>
                <a:ea typeface="Inter"/>
                <a:cs typeface="Inter"/>
                <a:sym typeface="Inter"/>
              </a:rPr>
              <a:t>Dosen Tetap: Pilih antara PNS, CPNS, PPPK, atau Perjanjian Kerja dengan PT.</a:t>
            </a:r>
            <a:endParaRPr b="0" i="0" sz="1200" u="none" cap="none" strike="noStrike">
              <a:solidFill>
                <a:schemeClr val="dk1"/>
              </a:solidFill>
              <a:latin typeface="Inter"/>
              <a:ea typeface="Inter"/>
              <a:cs typeface="Inter"/>
              <a:sym typeface="Inter"/>
            </a:endParaRPr>
          </a:p>
          <a:p>
            <a:pPr indent="-180975" lvl="1" marL="674999" marR="0" rtl="0" algn="l">
              <a:lnSpc>
                <a:spcPct val="115000"/>
              </a:lnSpc>
              <a:spcBef>
                <a:spcPts val="0"/>
              </a:spcBef>
              <a:spcAft>
                <a:spcPts val="0"/>
              </a:spcAft>
              <a:buClr>
                <a:schemeClr val="dk1"/>
              </a:buClr>
              <a:buSzPts val="1200"/>
              <a:buFont typeface="Inter"/>
              <a:buAutoNum type="alphaLcPeriod"/>
            </a:pPr>
            <a:r>
              <a:rPr b="0" i="0" lang="en-GB" sz="1200" u="none" cap="none" strike="noStrike">
                <a:solidFill>
                  <a:schemeClr val="dk1"/>
                </a:solidFill>
                <a:latin typeface="Inter"/>
                <a:ea typeface="Inter"/>
                <a:cs typeface="Inter"/>
                <a:sym typeface="Inter"/>
              </a:rPr>
              <a:t>Dosen Tidak Tetap: Pilihan ada satu yaitu Perjanjian Kerja dengan PT.</a:t>
            </a:r>
            <a:endParaRPr b="0" i="0" sz="1200" u="none" cap="none" strike="noStrike">
              <a:solidFill>
                <a:schemeClr val="dk1"/>
              </a:solidFill>
              <a:latin typeface="Inter"/>
              <a:ea typeface="Inter"/>
              <a:cs typeface="Inter"/>
              <a:sym typeface="Inter"/>
            </a:endParaRPr>
          </a:p>
          <a:p>
            <a:pPr indent="-180975" lvl="1" marL="674999" marR="0" rtl="0" algn="l">
              <a:lnSpc>
                <a:spcPct val="115000"/>
              </a:lnSpc>
              <a:spcBef>
                <a:spcPts val="0"/>
              </a:spcBef>
              <a:spcAft>
                <a:spcPts val="0"/>
              </a:spcAft>
              <a:buClr>
                <a:schemeClr val="dk1"/>
              </a:buClr>
              <a:buSzPts val="1200"/>
              <a:buFont typeface="Inter"/>
              <a:buAutoNum type="alphaLcPeriod"/>
            </a:pPr>
            <a:r>
              <a:rPr b="0" i="0" lang="en-GB" sz="1200" u="none" cap="none" strike="noStrike">
                <a:solidFill>
                  <a:schemeClr val="dk1"/>
                </a:solidFill>
                <a:latin typeface="Inter"/>
                <a:ea typeface="Inter"/>
                <a:cs typeface="Inter"/>
                <a:sym typeface="Inter"/>
              </a:rPr>
              <a:t>Pengajar Non Dosen: Pilihan ada satu yaitu Perjanjian Kerja dengan PT.</a:t>
            </a:r>
            <a:endParaRPr b="0" i="0" sz="1200" u="none" cap="none" strike="noStrike">
              <a:solidFill>
                <a:schemeClr val="dk1"/>
              </a:solidFill>
              <a:latin typeface="Inter"/>
              <a:ea typeface="Inter"/>
              <a:cs typeface="Inter"/>
              <a:sym typeface="Inter"/>
            </a:endParaRPr>
          </a:p>
          <a:p>
            <a:pPr indent="-180975" lvl="0" marL="360000" marR="0" rtl="0" algn="l">
              <a:lnSpc>
                <a:spcPct val="115000"/>
              </a:lnSpc>
              <a:spcBef>
                <a:spcPts val="0"/>
              </a:spcBef>
              <a:spcAft>
                <a:spcPts val="0"/>
              </a:spcAft>
              <a:buClr>
                <a:schemeClr val="dk1"/>
              </a:buClr>
              <a:buSzPts val="1200"/>
              <a:buFont typeface="Arial"/>
              <a:buChar char="●"/>
            </a:pPr>
            <a:r>
              <a:rPr b="0" i="0" lang="en-GB" sz="1200" u="none" cap="none" strike="noStrike">
                <a:solidFill>
                  <a:schemeClr val="dk1"/>
                </a:solidFill>
                <a:latin typeface="Inter SemiBold"/>
                <a:ea typeface="Inter SemiBold"/>
                <a:cs typeface="Inter SemiBold"/>
                <a:sym typeface="Inter SemiBold"/>
              </a:rPr>
              <a:t>Dokumen Bukti</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Dokumen Bukti wajib diunggah berdasarkan Ikatan Kerja dan Status Kepegawaian Anda.</a:t>
            </a:r>
            <a:endParaRPr b="0" i="0" sz="1200" u="none" cap="none" strike="noStrike">
              <a:solidFill>
                <a:schemeClr val="dk1"/>
              </a:solidFill>
              <a:latin typeface="Inter"/>
              <a:ea typeface="Inter"/>
              <a:cs typeface="Inter"/>
              <a:sym typeface="Inter"/>
            </a:endParaRPr>
          </a:p>
          <a:p>
            <a:pPr indent="0" lvl="0" marL="9144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190499" lvl="1" marL="224999" marR="0" rtl="0" algn="l">
              <a:lnSpc>
                <a:spcPct val="115000"/>
              </a:lnSpc>
              <a:spcBef>
                <a:spcPts val="0"/>
              </a:spcBef>
              <a:spcAft>
                <a:spcPts val="0"/>
              </a:spcAft>
              <a:buClr>
                <a:schemeClr val="dk1"/>
              </a:buClr>
              <a:buSzPts val="1200"/>
              <a:buFont typeface="Arial"/>
              <a:buAutoNum type="arabicPeriod" startAt="6"/>
            </a:pPr>
            <a:r>
              <a:rPr b="0" i="0" lang="en-GB" sz="1200" u="none" cap="none" strike="noStrike">
                <a:solidFill>
                  <a:schemeClr val="dk1"/>
                </a:solidFill>
                <a:latin typeface="Inter"/>
                <a:ea typeface="Inter"/>
                <a:cs typeface="Inter"/>
                <a:sym typeface="Inter"/>
              </a:rPr>
              <a:t>Jika sudah selesai melengkapi data dan mengunggah dokumen, klik </a:t>
            </a:r>
            <a:r>
              <a:rPr b="0" i="0" lang="en-GB" sz="1200" u="none" cap="none" strike="noStrike">
                <a:solidFill>
                  <a:schemeClr val="dk1"/>
                </a:solidFill>
                <a:latin typeface="Inter SemiBold"/>
                <a:ea typeface="Inter SemiBold"/>
                <a:cs typeface="Inter SemiBold"/>
                <a:sym typeface="Inter SemiBold"/>
              </a:rPr>
              <a:t>“Kirim Ajuan”</a:t>
            </a:r>
            <a:r>
              <a:rPr b="0" i="0" lang="en-GB" sz="1200" u="none" cap="none" strike="noStrike">
                <a:solidFill>
                  <a:schemeClr val="dk1"/>
                </a:solidFill>
                <a:latin typeface="Inter"/>
                <a:ea typeface="Inter"/>
                <a:cs typeface="Inter"/>
                <a:sym typeface="Inter"/>
              </a:rPr>
              <a:t>.</a:t>
            </a:r>
            <a:endParaRPr b="0" i="0" sz="1200" u="none" cap="none" strike="noStrike">
              <a:solidFill>
                <a:schemeClr val="dk1"/>
              </a:solidFill>
              <a:latin typeface="Inter"/>
              <a:ea typeface="Inter"/>
              <a:cs typeface="Inter"/>
              <a:sym typeface="Inter"/>
            </a:endParaRPr>
          </a:p>
        </p:txBody>
      </p:sp>
      <p:sp>
        <p:nvSpPr>
          <p:cNvPr id="469" name="Google Shape;469;g272578136f9_0_456"/>
          <p:cNvSpPr/>
          <p:nvPr/>
        </p:nvSpPr>
        <p:spPr>
          <a:xfrm>
            <a:off x="1203800" y="17080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5</a:t>
            </a:r>
            <a:endParaRPr b="1" i="0" sz="1400" u="none" cap="none" strike="noStrike">
              <a:solidFill>
                <a:srgbClr val="000000"/>
              </a:solidFill>
              <a:latin typeface="Arial"/>
              <a:ea typeface="Arial"/>
              <a:cs typeface="Arial"/>
              <a:sym typeface="Arial"/>
            </a:endParaRPr>
          </a:p>
        </p:txBody>
      </p:sp>
      <p:sp>
        <p:nvSpPr>
          <p:cNvPr id="470" name="Google Shape;470;g272578136f9_0_45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471" name="Google Shape;471;g272578136f9_0_456"/>
          <p:cNvSpPr txBox="1"/>
          <p:nvPr/>
        </p:nvSpPr>
        <p:spPr>
          <a:xfrm>
            <a:off x="903225" y="652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PEMADANAN DATA - Untuk Dosen</a:t>
            </a:r>
            <a:endParaRPr b="1" i="0" sz="1600" u="none" cap="none" strike="noStrike">
              <a:solidFill>
                <a:srgbClr val="000000"/>
              </a:solidFill>
              <a:latin typeface="Inter"/>
              <a:ea typeface="Inter"/>
              <a:cs typeface="Inter"/>
              <a:sym typeface="Inter"/>
            </a:endParaRPr>
          </a:p>
        </p:txBody>
      </p:sp>
      <p:sp>
        <p:nvSpPr>
          <p:cNvPr id="472" name="Google Shape;472;g272578136f9_0_456"/>
          <p:cNvSpPr/>
          <p:nvPr/>
        </p:nvSpPr>
        <p:spPr>
          <a:xfrm>
            <a:off x="436100" y="676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sp>
        <p:nvSpPr>
          <p:cNvPr id="473" name="Google Shape;473;g272578136f9_0_456"/>
          <p:cNvSpPr txBox="1"/>
          <p:nvPr/>
        </p:nvSpPr>
        <p:spPr>
          <a:xfrm>
            <a:off x="256775" y="4106850"/>
            <a:ext cx="642600" cy="3099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74" name="Google Shape;474;g272578136f9_0_456"/>
          <p:cNvSpPr txBox="1"/>
          <p:nvPr/>
        </p:nvSpPr>
        <p:spPr>
          <a:xfrm>
            <a:off x="2276575" y="1609300"/>
            <a:ext cx="564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75" name="Google Shape;475;g272578136f9_0_456"/>
          <p:cNvSpPr/>
          <p:nvPr/>
        </p:nvSpPr>
        <p:spPr>
          <a:xfrm>
            <a:off x="806875" y="39919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6</a:t>
            </a:r>
            <a:endParaRPr b="1" i="0" sz="1400" u="none" cap="none" strike="noStrike">
              <a:solidFill>
                <a:srgbClr val="000000"/>
              </a:solidFill>
              <a:latin typeface="Arial"/>
              <a:ea typeface="Arial"/>
              <a:cs typeface="Arial"/>
              <a:sym typeface="Arial"/>
            </a:endParaRPr>
          </a:p>
        </p:txBody>
      </p:sp>
      <p:sp>
        <p:nvSpPr>
          <p:cNvPr id="476" name="Google Shape;476;g272578136f9_0_45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g272578136f9_0_471"/>
          <p:cNvPicPr preferRelativeResize="0"/>
          <p:nvPr/>
        </p:nvPicPr>
        <p:blipFill rotWithShape="1">
          <a:blip r:embed="rId3">
            <a:alphaModFix/>
          </a:blip>
          <a:srcRect b="6941" l="2398" r="3172" t="4842"/>
          <a:stretch/>
        </p:blipFill>
        <p:spPr>
          <a:xfrm>
            <a:off x="984775" y="1591454"/>
            <a:ext cx="2972028" cy="1388162"/>
          </a:xfrm>
          <a:prstGeom prst="rect">
            <a:avLst/>
          </a:prstGeom>
          <a:noFill/>
          <a:ln cap="flat" cmpd="sng" w="9525">
            <a:solidFill>
              <a:srgbClr val="BFBFBF"/>
            </a:solidFill>
            <a:prstDash val="solid"/>
            <a:round/>
            <a:headEnd len="sm" w="sm" type="none"/>
            <a:tailEnd len="sm" w="sm" type="none"/>
          </a:ln>
        </p:spPr>
      </p:pic>
      <p:sp>
        <p:nvSpPr>
          <p:cNvPr id="483" name="Google Shape;483;g272578136f9_0_471"/>
          <p:cNvSpPr/>
          <p:nvPr/>
        </p:nvSpPr>
        <p:spPr>
          <a:xfrm>
            <a:off x="3086125" y="250240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7</a:t>
            </a:r>
            <a:endParaRPr b="1" i="0" sz="1400" u="none" cap="none" strike="noStrike">
              <a:solidFill>
                <a:srgbClr val="000000"/>
              </a:solidFill>
              <a:latin typeface="Arial"/>
              <a:ea typeface="Arial"/>
              <a:cs typeface="Arial"/>
              <a:sym typeface="Arial"/>
            </a:endParaRPr>
          </a:p>
        </p:txBody>
      </p:sp>
      <p:sp>
        <p:nvSpPr>
          <p:cNvPr id="484" name="Google Shape;484;g272578136f9_0_471"/>
          <p:cNvSpPr txBox="1"/>
          <p:nvPr/>
        </p:nvSpPr>
        <p:spPr>
          <a:xfrm>
            <a:off x="940813" y="4203800"/>
            <a:ext cx="10286100" cy="1639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chemeClr val="dk1"/>
              </a:buClr>
              <a:buSzPts val="1400"/>
              <a:buFont typeface="Arial"/>
              <a:buAutoNum type="arabicPeriod" startAt="7"/>
            </a:pPr>
            <a:r>
              <a:rPr b="0" i="0" lang="en-GB" sz="1400" u="none" cap="none" strike="noStrike">
                <a:solidFill>
                  <a:schemeClr val="dk1"/>
                </a:solidFill>
                <a:latin typeface="Inter"/>
                <a:ea typeface="Inter"/>
                <a:cs typeface="Inter"/>
                <a:sym typeface="Inter"/>
              </a:rPr>
              <a:t>Anda akan menerima pesan konfirmasi, jika sudah yakin untuk mengirim ajuan, klik </a:t>
            </a:r>
            <a:r>
              <a:rPr b="0" i="0" lang="en-GB" sz="1400" u="none" cap="none" strike="noStrike">
                <a:solidFill>
                  <a:schemeClr val="dk1"/>
                </a:solidFill>
                <a:latin typeface="Inter SemiBold"/>
                <a:ea typeface="Inter SemiBold"/>
                <a:cs typeface="Inter SemiBold"/>
                <a:sym typeface="Inter SemiBold"/>
              </a:rPr>
              <a:t>“Ya, Kirim”</a:t>
            </a:r>
            <a:r>
              <a:rPr b="0" i="0" lang="en-GB" sz="1400" u="none" cap="none" strike="noStrike">
                <a:solidFill>
                  <a:schemeClr val="dk1"/>
                </a:solidFill>
                <a:latin typeface="Inter"/>
                <a:ea typeface="Inter"/>
                <a:cs typeface="Inter"/>
                <a:sym typeface="Inter"/>
              </a:rPr>
              <a:t>. Mohon pastikan seluruh data yang dilengkapi sudah sesuai sebelum mengirim ajuan.</a:t>
            </a:r>
            <a:endParaRPr b="0" i="0" sz="14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a:p>
            <a:pPr indent="-317500" lvl="0" marL="457200" marR="0" rtl="0" algn="l">
              <a:lnSpc>
                <a:spcPct val="115000"/>
              </a:lnSpc>
              <a:spcBef>
                <a:spcPts val="0"/>
              </a:spcBef>
              <a:spcAft>
                <a:spcPts val="0"/>
              </a:spcAft>
              <a:buClr>
                <a:schemeClr val="dk1"/>
              </a:buClr>
              <a:buSzPts val="1400"/>
              <a:buFont typeface="Arial"/>
              <a:buAutoNum type="arabicPeriod" startAt="7"/>
            </a:pPr>
            <a:r>
              <a:rPr b="0" i="0" lang="en-GB" sz="1400" u="none" cap="none" strike="noStrike">
                <a:solidFill>
                  <a:schemeClr val="dk1"/>
                </a:solidFill>
                <a:latin typeface="Inter"/>
                <a:ea typeface="Inter"/>
                <a:cs typeface="Inter"/>
                <a:sym typeface="Inter"/>
              </a:rPr>
              <a:t>Setelah berhasil mengirim pengajuan pemadanan data, status data akan berubah menjadi </a:t>
            </a:r>
            <a:r>
              <a:rPr b="0" i="0" lang="en-GB" sz="1400" u="none" cap="none" strike="noStrike">
                <a:solidFill>
                  <a:schemeClr val="dk1"/>
                </a:solidFill>
                <a:latin typeface="Inter SemiBold"/>
                <a:ea typeface="Inter SemiBold"/>
                <a:cs typeface="Inter SemiBold"/>
                <a:sym typeface="Inter SemiBold"/>
              </a:rPr>
              <a:t>Sedang Diverifikasi.</a:t>
            </a:r>
            <a:r>
              <a:rPr b="0" i="0" lang="en-GB" sz="1400" u="none" cap="none" strike="noStrike">
                <a:solidFill>
                  <a:schemeClr val="dk1"/>
                </a:solidFill>
                <a:latin typeface="Inter"/>
                <a:ea typeface="Inter"/>
                <a:cs typeface="Inter"/>
                <a:sym typeface="Inter"/>
              </a:rPr>
              <a:t> Anda dapat mengecek status pengajuan secara berkala pada di laman </a:t>
            </a:r>
            <a:r>
              <a:rPr b="0" i="0" lang="en-GB" sz="1400" u="none" cap="none" strike="noStrike">
                <a:solidFill>
                  <a:schemeClr val="dk1"/>
                </a:solidFill>
                <a:latin typeface="Inter SemiBold"/>
                <a:ea typeface="Inter SemiBold"/>
                <a:cs typeface="Inter SemiBold"/>
                <a:sym typeface="Inter SemiBold"/>
              </a:rPr>
              <a:t>Penugasan</a:t>
            </a:r>
            <a:r>
              <a:rPr b="0" i="0" lang="en-GB" sz="1400" u="none" cap="none" strike="noStrike">
                <a:solidFill>
                  <a:schemeClr val="dk1"/>
                </a:solidFill>
                <a:latin typeface="Inter"/>
                <a:ea typeface="Inter"/>
                <a:cs typeface="Inter"/>
                <a:sym typeface="Inter"/>
              </a:rPr>
              <a:t> pada</a:t>
            </a:r>
            <a:r>
              <a:rPr b="0" i="0" lang="en-GB" sz="1400" u="none" cap="none" strike="noStrike">
                <a:solidFill>
                  <a:schemeClr val="dk1"/>
                </a:solidFill>
                <a:latin typeface="Inter SemiBold"/>
                <a:ea typeface="Inter SemiBold"/>
                <a:cs typeface="Inter SemiBold"/>
                <a:sym typeface="Inter SemiBold"/>
              </a:rPr>
              <a:t> tabel Penempatan.</a:t>
            </a:r>
            <a:endParaRPr b="0" i="0" sz="1400" u="none" cap="none" strike="noStrike">
              <a:solidFill>
                <a:schemeClr val="dk1"/>
              </a:solidFill>
              <a:latin typeface="Inter SemiBold"/>
              <a:ea typeface="Inter SemiBold"/>
              <a:cs typeface="Inter SemiBold"/>
              <a:sym typeface="Inter SemiBold"/>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Inter SemiBold"/>
              <a:ea typeface="Inter SemiBold"/>
              <a:cs typeface="Inter SemiBold"/>
              <a:sym typeface="Inter SemiBold"/>
            </a:endParaRPr>
          </a:p>
        </p:txBody>
      </p:sp>
      <p:pic>
        <p:nvPicPr>
          <p:cNvPr id="485" name="Google Shape;485;g272578136f9_0_471"/>
          <p:cNvPicPr preferRelativeResize="0"/>
          <p:nvPr/>
        </p:nvPicPr>
        <p:blipFill rotWithShape="1">
          <a:blip r:embed="rId4">
            <a:alphaModFix/>
          </a:blip>
          <a:srcRect b="0" l="0" r="0" t="0"/>
          <a:stretch/>
        </p:blipFill>
        <p:spPr>
          <a:xfrm>
            <a:off x="4751000" y="1536000"/>
            <a:ext cx="6982454" cy="1980600"/>
          </a:xfrm>
          <a:prstGeom prst="rect">
            <a:avLst/>
          </a:prstGeom>
          <a:noFill/>
          <a:ln cap="flat" cmpd="sng" w="9525">
            <a:solidFill>
              <a:srgbClr val="BFBFBF"/>
            </a:solidFill>
            <a:prstDash val="solid"/>
            <a:round/>
            <a:headEnd len="sm" w="sm" type="none"/>
            <a:tailEnd len="sm" w="sm" type="none"/>
          </a:ln>
        </p:spPr>
      </p:pic>
      <p:sp>
        <p:nvSpPr>
          <p:cNvPr id="486" name="Google Shape;486;g272578136f9_0_471"/>
          <p:cNvSpPr txBox="1"/>
          <p:nvPr/>
        </p:nvSpPr>
        <p:spPr>
          <a:xfrm>
            <a:off x="9371175" y="3190875"/>
            <a:ext cx="826200" cy="1824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87" name="Google Shape;487;g272578136f9_0_471"/>
          <p:cNvSpPr/>
          <p:nvPr/>
        </p:nvSpPr>
        <p:spPr>
          <a:xfrm>
            <a:off x="9924000" y="3421075"/>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8</a:t>
            </a:r>
            <a:endParaRPr b="1" i="0" sz="1400" u="none" cap="none" strike="noStrike">
              <a:solidFill>
                <a:srgbClr val="000000"/>
              </a:solidFill>
              <a:latin typeface="Arial"/>
              <a:ea typeface="Arial"/>
              <a:cs typeface="Arial"/>
              <a:sym typeface="Arial"/>
            </a:endParaRPr>
          </a:p>
        </p:txBody>
      </p:sp>
      <p:sp>
        <p:nvSpPr>
          <p:cNvPr id="488" name="Google Shape;488;g272578136f9_0_471"/>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489" name="Google Shape;489;g272578136f9_0_471"/>
          <p:cNvSpPr txBox="1"/>
          <p:nvPr/>
        </p:nvSpPr>
        <p:spPr>
          <a:xfrm>
            <a:off x="903225" y="8045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PEMADANAN DATA - Untuk Dosen</a:t>
            </a:r>
            <a:endParaRPr b="1" i="0" sz="1600" u="none" cap="none" strike="noStrike">
              <a:solidFill>
                <a:srgbClr val="000000"/>
              </a:solidFill>
              <a:latin typeface="Inter"/>
              <a:ea typeface="Inter"/>
              <a:cs typeface="Inter"/>
              <a:sym typeface="Inter"/>
            </a:endParaRPr>
          </a:p>
        </p:txBody>
      </p:sp>
      <p:sp>
        <p:nvSpPr>
          <p:cNvPr id="490" name="Google Shape;490;g272578136f9_0_471"/>
          <p:cNvSpPr/>
          <p:nvPr/>
        </p:nvSpPr>
        <p:spPr>
          <a:xfrm>
            <a:off x="436100" y="8285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sp>
        <p:nvSpPr>
          <p:cNvPr id="491" name="Google Shape;491;g272578136f9_0_471"/>
          <p:cNvSpPr txBox="1"/>
          <p:nvPr/>
        </p:nvSpPr>
        <p:spPr>
          <a:xfrm>
            <a:off x="5456775" y="1638125"/>
            <a:ext cx="717300" cy="1224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92" name="Google Shape;492;g272578136f9_0_47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72578136f9_0_556"/>
          <p:cNvSpPr txBox="1"/>
          <p:nvPr/>
        </p:nvSpPr>
        <p:spPr>
          <a:xfrm>
            <a:off x="952500" y="916150"/>
            <a:ext cx="4641600" cy="27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Inter"/>
                <a:ea typeface="Inter"/>
                <a:cs typeface="Inter"/>
                <a:sym typeface="Inter"/>
              </a:rPr>
              <a:t>Dokumen Bukti berdasarkan Jenis Ikatan Kerja </a:t>
            </a:r>
            <a:endParaRPr b="1" i="0" sz="1300" u="none" cap="none" strike="noStrike">
              <a:solidFill>
                <a:schemeClr val="dk1"/>
              </a:solidFill>
              <a:latin typeface="Inter"/>
              <a:ea typeface="Inter"/>
              <a:cs typeface="Inter"/>
              <a:sym typeface="Inter"/>
            </a:endParaRPr>
          </a:p>
        </p:txBody>
      </p:sp>
      <p:graphicFrame>
        <p:nvGraphicFramePr>
          <p:cNvPr id="499" name="Google Shape;499;g272578136f9_0_556"/>
          <p:cNvGraphicFramePr/>
          <p:nvPr/>
        </p:nvGraphicFramePr>
        <p:xfrm>
          <a:off x="1039663" y="1447800"/>
          <a:ext cx="3000000" cy="3000000"/>
        </p:xfrm>
        <a:graphic>
          <a:graphicData uri="http://schemas.openxmlformats.org/drawingml/2006/table">
            <a:tbl>
              <a:tblPr>
                <a:noFill/>
                <a:tableStyleId>{FD967D4D-D996-481B-B1EE-4FAEF75E32ED}</a:tableStyleId>
              </a:tblPr>
              <a:tblGrid>
                <a:gridCol w="2283050"/>
                <a:gridCol w="3936425"/>
                <a:gridCol w="3936425"/>
              </a:tblGrid>
              <a:tr h="486525">
                <a:tc>
                  <a:txBody>
                    <a:bodyPr/>
                    <a:lstStyle/>
                    <a:p>
                      <a:pPr indent="0" lvl="0" marL="0" marR="0" rtl="0" algn="ctr">
                        <a:lnSpc>
                          <a:spcPct val="100000"/>
                        </a:lnSpc>
                        <a:spcBef>
                          <a:spcPts val="0"/>
                        </a:spcBef>
                        <a:spcAft>
                          <a:spcPts val="0"/>
                        </a:spcAft>
                        <a:buClr>
                          <a:srgbClr val="000000"/>
                        </a:buClr>
                        <a:buSzPts val="1300"/>
                        <a:buFont typeface="Arial"/>
                        <a:buNone/>
                      </a:pPr>
                      <a:r>
                        <a:rPr b="1" lang="en-GB" sz="1300" u="none" cap="none" strike="noStrike">
                          <a:latin typeface="Inter"/>
                          <a:ea typeface="Inter"/>
                          <a:cs typeface="Inter"/>
                          <a:sym typeface="Inter"/>
                        </a:rPr>
                        <a:t>Ikatan Kerja</a:t>
                      </a:r>
                      <a:endParaRPr b="1" sz="1300" u="none" cap="none" strike="noStrike">
                        <a:latin typeface="Inter"/>
                        <a:ea typeface="Inter"/>
                        <a:cs typeface="Inter"/>
                        <a:sym typeface="Inter"/>
                      </a:endParaRPr>
                    </a:p>
                  </a:txBody>
                  <a:tcPr marT="91425" marB="91425" marR="91425" marL="91425">
                    <a:lnL cap="flat" cmpd="sng" w="9525">
                      <a:solidFill>
                        <a:srgbClr val="C2C2C2"/>
                      </a:solidFill>
                      <a:prstDash val="solid"/>
                      <a:round/>
                      <a:headEnd len="sm" w="sm" type="none"/>
                      <a:tailEnd len="sm" w="sm" type="none"/>
                    </a:lnL>
                    <a:lnR cap="flat" cmpd="sng" w="9525">
                      <a:solidFill>
                        <a:srgbClr val="C2C2C2"/>
                      </a:solidFill>
                      <a:prstDash val="solid"/>
                      <a:round/>
                      <a:headEnd len="sm" w="sm" type="none"/>
                      <a:tailEnd len="sm" w="sm" type="none"/>
                    </a:lnR>
                    <a:lnT cap="flat" cmpd="sng" w="9525">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gridSpan="2">
                  <a:txBody>
                    <a:bodyPr/>
                    <a:lstStyle/>
                    <a:p>
                      <a:pPr indent="0" lvl="0" marL="0" marR="0" rtl="0" algn="ctr">
                        <a:lnSpc>
                          <a:spcPct val="100000"/>
                        </a:lnSpc>
                        <a:spcBef>
                          <a:spcPts val="0"/>
                        </a:spcBef>
                        <a:spcAft>
                          <a:spcPts val="0"/>
                        </a:spcAft>
                        <a:buClr>
                          <a:srgbClr val="000000"/>
                        </a:buClr>
                        <a:buSzPts val="1300"/>
                        <a:buFont typeface="Arial"/>
                        <a:buNone/>
                      </a:pPr>
                      <a:r>
                        <a:rPr b="1" lang="en-GB" sz="1300" u="none" cap="none" strike="noStrike">
                          <a:latin typeface="Inter"/>
                          <a:ea typeface="Inter"/>
                          <a:cs typeface="Inter"/>
                          <a:sym typeface="Inter"/>
                        </a:rPr>
                        <a:t>Dokumen Bukti</a:t>
                      </a:r>
                      <a:endParaRPr b="1" sz="1300" u="none" cap="none" strike="noStrike">
                        <a:latin typeface="Inter"/>
                        <a:ea typeface="Inter"/>
                        <a:cs typeface="Inter"/>
                        <a:sym typeface="Inter"/>
                      </a:endParaRPr>
                    </a:p>
                  </a:txBody>
                  <a:tcPr marT="91425" marB="91425" marR="91425" marL="91425">
                    <a:lnL cap="flat" cmpd="sng" w="9525">
                      <a:solidFill>
                        <a:srgbClr val="C2C2C2"/>
                      </a:solidFill>
                      <a:prstDash val="solid"/>
                      <a:round/>
                      <a:headEnd len="sm" w="sm" type="none"/>
                      <a:tailEnd len="sm" w="sm" type="none"/>
                    </a:lnL>
                    <a:lnR cap="flat" cmpd="sng" w="9525">
                      <a:solidFill>
                        <a:srgbClr val="C2C2C2"/>
                      </a:solidFill>
                      <a:prstDash val="solid"/>
                      <a:round/>
                      <a:headEnd len="sm" w="sm" type="none"/>
                      <a:tailEnd len="sm" w="sm" type="none"/>
                    </a:lnR>
                    <a:lnT cap="flat" cmpd="sng" w="9525">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hMerge="1"/>
              </a:tr>
              <a:tr h="2147200">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Inter"/>
                          <a:ea typeface="Inter"/>
                          <a:cs typeface="Inter"/>
                          <a:sym typeface="Inter"/>
                          <a:extLst>
                            <a:ext uri="http://customooxmlschemas.google.com/">
                              <go:slidesCustomData xmlns:go="http://customooxmlschemas.google.com/" textRoundtripDataId="7"/>
                            </a:ext>
                          </a:extLst>
                        </a:rPr>
                        <a:t>PTK dengan Status Tetap</a:t>
                      </a:r>
                      <a:endParaRPr sz="1000" u="none" cap="none" strike="noStrike">
                        <a:latin typeface="Inter"/>
                        <a:ea typeface="Inter"/>
                        <a:cs typeface="Inter"/>
                        <a:sym typeface="Inte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Inter"/>
                        <a:ea typeface="Inter"/>
                        <a:cs typeface="Inter"/>
                        <a:sym typeface="Inte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a:txBody>
                    <a:bodyPr/>
                    <a:lstStyle/>
                    <a:p>
                      <a:pPr indent="-279400" lvl="0" marL="457200" marR="0" rtl="0" algn="l">
                        <a:lnSpc>
                          <a:spcPct val="115000"/>
                        </a:lnSpc>
                        <a:spcBef>
                          <a:spcPts val="0"/>
                        </a:spcBef>
                        <a:spcAft>
                          <a:spcPts val="0"/>
                        </a:spcAft>
                        <a:buClr>
                          <a:srgbClr val="000000"/>
                        </a:buClr>
                        <a:buSzPts val="800"/>
                        <a:buFont typeface="Inter"/>
                        <a:buAutoNum type="arabicPeriod"/>
                      </a:pPr>
                      <a:r>
                        <a:rPr b="1"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8"/>
                            </a:ext>
                          </a:extLst>
                        </a:rPr>
                        <a:t>PNS:</a:t>
                      </a:r>
                      <a:endParaRPr b="1" sz="1000" u="none" cap="none" strike="noStrike">
                        <a:solidFill>
                          <a:schemeClr val="dk1"/>
                        </a:solidFill>
                        <a:latin typeface="Inter"/>
                        <a:ea typeface="Inter"/>
                        <a:cs typeface="Inter"/>
                        <a:sym typeface="Inter"/>
                        <a:extLst>
                          <a:ext uri="http://customooxmlschemas.google.com/">
                            <go:slidesCustomData xmlns:go="http://customooxmlschemas.google.com/" textRoundtripDataId="9"/>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10"/>
                            </a:ext>
                          </a:extLst>
                        </a:rPr>
                        <a:t>SK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11"/>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12"/>
                            </a:ext>
                          </a:extLst>
                        </a:rPr>
                        <a:t>Surat Pernyataan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13"/>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14"/>
                            </a:ext>
                          </a:extLst>
                        </a:rPr>
                        <a:t>SK PNS</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15"/>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16"/>
                            </a:ext>
                          </a:extLst>
                        </a:rPr>
                        <a:t>SK CPNS</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17"/>
                          </a:ext>
                        </a:extLst>
                      </a:endParaRPr>
                    </a:p>
                    <a:p>
                      <a:pPr indent="-279400" lvl="0" marL="457200" marR="0" rtl="0" algn="l">
                        <a:lnSpc>
                          <a:spcPct val="115000"/>
                        </a:lnSpc>
                        <a:spcBef>
                          <a:spcPts val="0"/>
                        </a:spcBef>
                        <a:spcAft>
                          <a:spcPts val="0"/>
                        </a:spcAft>
                        <a:buClr>
                          <a:schemeClr val="dk1"/>
                        </a:buClr>
                        <a:buSzPts val="800"/>
                        <a:buFont typeface="Inter"/>
                        <a:buAutoNum type="arabicPeriod"/>
                      </a:pPr>
                      <a:r>
                        <a:rPr b="1"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18"/>
                            </a:ext>
                          </a:extLst>
                        </a:rPr>
                        <a:t>CPNS:</a:t>
                      </a:r>
                      <a:endParaRPr b="1" sz="1000" u="none" cap="none" strike="noStrike">
                        <a:solidFill>
                          <a:schemeClr val="dk1"/>
                        </a:solidFill>
                        <a:latin typeface="Inter"/>
                        <a:ea typeface="Inter"/>
                        <a:cs typeface="Inter"/>
                        <a:sym typeface="Inter"/>
                        <a:extLst>
                          <a:ext uri="http://customooxmlschemas.google.com/">
                            <go:slidesCustomData xmlns:go="http://customooxmlschemas.google.com/" textRoundtripDataId="19"/>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20"/>
                            </a:ext>
                          </a:extLst>
                        </a:rPr>
                        <a:t>SK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21"/>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22"/>
                            </a:ext>
                          </a:extLst>
                        </a:rPr>
                        <a:t>Surat Pernyataan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23"/>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24"/>
                            </a:ext>
                          </a:extLst>
                        </a:rPr>
                        <a:t>SK CPNS</a:t>
                      </a:r>
                      <a:endParaRPr sz="1000" u="none" cap="none" strike="noStrike">
                        <a:solidFill>
                          <a:schemeClr val="dk1"/>
                        </a:solidFill>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a:txBody>
                    <a:bodyPr/>
                    <a:lstStyle/>
                    <a:p>
                      <a:pPr indent="-292100" lvl="0" marL="457200" marR="0" rtl="0" algn="l">
                        <a:lnSpc>
                          <a:spcPct val="115000"/>
                        </a:lnSpc>
                        <a:spcBef>
                          <a:spcPts val="0"/>
                        </a:spcBef>
                        <a:spcAft>
                          <a:spcPts val="0"/>
                        </a:spcAft>
                        <a:buClr>
                          <a:schemeClr val="dk1"/>
                        </a:buClr>
                        <a:buSzPts val="1000"/>
                        <a:buFont typeface="Inter"/>
                        <a:buAutoNum type="arabicPeriod" startAt="3"/>
                      </a:pPr>
                      <a:r>
                        <a:rPr b="1"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25"/>
                            </a:ext>
                          </a:extLst>
                        </a:rPr>
                        <a:t>PPPK:</a:t>
                      </a:r>
                      <a:endParaRPr b="1" sz="1000" u="none" cap="none" strike="noStrike">
                        <a:solidFill>
                          <a:schemeClr val="dk1"/>
                        </a:solidFill>
                        <a:latin typeface="Inter"/>
                        <a:ea typeface="Inter"/>
                        <a:cs typeface="Inter"/>
                        <a:sym typeface="Inter"/>
                        <a:extLst>
                          <a:ext uri="http://customooxmlschemas.google.com/">
                            <go:slidesCustomData xmlns:go="http://customooxmlschemas.google.com/" textRoundtripDataId="26"/>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27"/>
                            </a:ext>
                          </a:extLst>
                        </a:rPr>
                        <a:t>SK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28"/>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29"/>
                            </a:ext>
                          </a:extLst>
                        </a:rPr>
                        <a:t>Surat Pernyataan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30"/>
                          </a:ext>
                        </a:extLst>
                      </a:endParaRPr>
                    </a:p>
                    <a:p>
                      <a:pPr indent="-158750" lvl="0" marL="630000"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31"/>
                            </a:ext>
                          </a:extLst>
                        </a:rPr>
                        <a:t>SK PPPK</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32"/>
                          </a:ext>
                        </a:extLst>
                      </a:endParaRPr>
                    </a:p>
                    <a:p>
                      <a:pPr indent="-292100" lvl="0" marL="457200" marR="0" rtl="0" algn="l">
                        <a:lnSpc>
                          <a:spcPct val="115000"/>
                        </a:lnSpc>
                        <a:spcBef>
                          <a:spcPts val="0"/>
                        </a:spcBef>
                        <a:spcAft>
                          <a:spcPts val="0"/>
                        </a:spcAft>
                        <a:buClr>
                          <a:schemeClr val="dk1"/>
                        </a:buClr>
                        <a:buSzPts val="1000"/>
                        <a:buFont typeface="Inter"/>
                        <a:buAutoNum type="arabicPeriod" startAt="3"/>
                      </a:pPr>
                      <a:r>
                        <a:rPr b="1"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33"/>
                            </a:ext>
                          </a:extLst>
                        </a:rPr>
                        <a:t>Tetap Perjanjian Kerja dengan PT</a:t>
                      </a:r>
                      <a:endParaRPr b="1" sz="1000" u="none" cap="none" strike="noStrike">
                        <a:solidFill>
                          <a:schemeClr val="dk1"/>
                        </a:solidFill>
                        <a:latin typeface="Inter"/>
                        <a:ea typeface="Inter"/>
                        <a:cs typeface="Inter"/>
                        <a:sym typeface="Inter"/>
                        <a:extLst>
                          <a:ext uri="http://customooxmlschemas.google.com/">
                            <go:slidesCustomData xmlns:go="http://customooxmlschemas.google.com/" textRoundtripDataId="34"/>
                          </a:ext>
                        </a:extLst>
                      </a:endParaRPr>
                    </a:p>
                    <a:p>
                      <a:pPr indent="-243499" lvl="0" marL="719999"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35"/>
                            </a:ext>
                          </a:extLst>
                        </a:rPr>
                        <a:t>SK Dosen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36"/>
                          </a:ext>
                        </a:extLst>
                      </a:endParaRPr>
                    </a:p>
                    <a:p>
                      <a:pPr indent="-243499" lvl="0" marL="719999"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37"/>
                            </a:ext>
                          </a:extLst>
                        </a:rPr>
                        <a:t>Surat Pernyataan Dosen(khusus bagi Dosen, untuk Pengajar tidak diperlukan)</a:t>
                      </a:r>
                      <a:endParaRPr sz="1000" u="none" cap="none" strike="noStrike">
                        <a:solidFill>
                          <a:schemeClr val="dk1"/>
                        </a:solidFill>
                        <a:latin typeface="Inter"/>
                        <a:ea typeface="Inter"/>
                        <a:cs typeface="Inter"/>
                        <a:sym typeface="Inter"/>
                        <a:extLst>
                          <a:ext uri="http://customooxmlschemas.google.com/">
                            <go:slidesCustomData xmlns:go="http://customooxmlschemas.google.com/" textRoundtripDataId="38"/>
                          </a:ext>
                        </a:extLst>
                      </a:endParaRPr>
                    </a:p>
                    <a:p>
                      <a:pPr indent="-243499" lvl="0" marL="719999" marR="0" rtl="0" algn="l">
                        <a:lnSpc>
                          <a:spcPct val="115000"/>
                        </a:lnSpc>
                        <a:spcBef>
                          <a:spcPts val="0"/>
                        </a:spcBef>
                        <a:spcAft>
                          <a:spcPts val="0"/>
                        </a:spcAft>
                        <a:buClr>
                          <a:schemeClr val="dk1"/>
                        </a:buClr>
                        <a:buSzPts val="1000"/>
                        <a:buFont typeface="Inter"/>
                        <a:buChar char="➢"/>
                      </a:pPr>
                      <a:r>
                        <a:rPr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39"/>
                            </a:ext>
                          </a:extLst>
                        </a:rPr>
                        <a:t>Surat Perjanjian Kerja</a:t>
                      </a:r>
                      <a:endParaRPr sz="1000" u="none" cap="none" strike="noStrike">
                        <a:solidFill>
                          <a:schemeClr val="dk1"/>
                        </a:solidFill>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r>
              <a:tr h="1135225">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Inter"/>
                          <a:ea typeface="Inter"/>
                          <a:cs typeface="Inter"/>
                          <a:sym typeface="Inter"/>
                        </a:rPr>
                        <a:t>PTK dengan status Dosen Tidak Tetap melampirkan</a:t>
                      </a:r>
                      <a:endParaRPr sz="1000" u="none" cap="none" strike="noStrike">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gridSpan="2">
                  <a:txBody>
                    <a:bodyPr/>
                    <a:lstStyle/>
                    <a:p>
                      <a:pPr indent="-292100" lvl="0" marL="457200" marR="0" rtl="0" algn="l">
                        <a:lnSpc>
                          <a:spcPct val="100000"/>
                        </a:lnSpc>
                        <a:spcBef>
                          <a:spcPts val="0"/>
                        </a:spcBef>
                        <a:spcAft>
                          <a:spcPts val="0"/>
                        </a:spcAft>
                        <a:buClr>
                          <a:srgbClr val="000000"/>
                        </a:buClr>
                        <a:buSzPts val="1000"/>
                        <a:buFont typeface="Inter"/>
                        <a:buAutoNum type="arabicPeriod"/>
                      </a:pPr>
                      <a:r>
                        <a:rPr lang="en-GB" sz="1000" u="none" cap="none" strike="noStrike">
                          <a:latin typeface="Inter"/>
                          <a:ea typeface="Inter"/>
                          <a:cs typeface="Inter"/>
                          <a:sym typeface="Inter"/>
                        </a:rPr>
                        <a:t>Penetapan/keputusan pengangkatan sebagai dosen tidak tetap yang dikeluarkan oleh pemimpin perguruan tinggi atau ketua badan penyelenggara satuan pendidikan berdasarkan perjanjian kerja;</a:t>
                      </a:r>
                      <a:endParaRPr sz="1000" u="none" cap="none" strike="noStrike">
                        <a:latin typeface="Inter"/>
                        <a:ea typeface="Inter"/>
                        <a:cs typeface="Inter"/>
                        <a:sym typeface="Inter"/>
                      </a:endParaRPr>
                    </a:p>
                    <a:p>
                      <a:pPr indent="-292100" lvl="0" marL="457200" marR="0" rtl="0" algn="l">
                        <a:lnSpc>
                          <a:spcPct val="100000"/>
                        </a:lnSpc>
                        <a:spcBef>
                          <a:spcPts val="0"/>
                        </a:spcBef>
                        <a:spcAft>
                          <a:spcPts val="0"/>
                        </a:spcAft>
                        <a:buClr>
                          <a:srgbClr val="000000"/>
                        </a:buClr>
                        <a:buSzPts val="1000"/>
                        <a:buFont typeface="Inter"/>
                        <a:buAutoNum type="arabicPeriod"/>
                      </a:pPr>
                      <a:r>
                        <a:rPr lang="en-GB" sz="1000" u="none" cap="none" strike="noStrike">
                          <a:latin typeface="Inter"/>
                          <a:ea typeface="Inter"/>
                          <a:cs typeface="Inter"/>
                          <a:sym typeface="Inter"/>
                        </a:rPr>
                        <a:t>Surat perjanjian kerja sebagai dosen yang ditandatangani oleh dosen dan pemimpin perguruan tinggi dan bermaterai paling sedikit memuat tentang lama perjanjian minimal 1 (satu) tahun, hak, kewajiban, dan sanksi;</a:t>
                      </a:r>
                      <a:endParaRPr sz="1000" u="none" cap="none" strike="sngStrike">
                        <a:latin typeface="Inter"/>
                        <a:ea typeface="Inter"/>
                        <a:cs typeface="Inter"/>
                        <a:sym typeface="Inter"/>
                      </a:endParaRPr>
                    </a:p>
                    <a:p>
                      <a:pPr indent="-292100" lvl="0" marL="457200" marR="0" rtl="0" algn="l">
                        <a:lnSpc>
                          <a:spcPct val="100000"/>
                        </a:lnSpc>
                        <a:spcBef>
                          <a:spcPts val="0"/>
                        </a:spcBef>
                        <a:spcAft>
                          <a:spcPts val="0"/>
                        </a:spcAft>
                        <a:buClr>
                          <a:srgbClr val="000000"/>
                        </a:buClr>
                        <a:buSzPts val="1000"/>
                        <a:buFont typeface="Inter"/>
                        <a:buAutoNum type="arabicPeriod"/>
                      </a:pPr>
                      <a:r>
                        <a:rPr lang="en-GB" sz="1000" u="none" cap="none" strike="noStrike">
                          <a:solidFill>
                            <a:schemeClr val="dk1"/>
                          </a:solidFill>
                          <a:latin typeface="Inter"/>
                          <a:ea typeface="Inter"/>
                          <a:cs typeface="Inter"/>
                          <a:sym typeface="Inter"/>
                        </a:rPr>
                        <a:t>Izin kerja di Indonesia dari pemerintah Indonesia untuk warga negara asing;</a:t>
                      </a:r>
                      <a:endParaRPr sz="1000" u="none" cap="none" strike="sngStrike">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hMerge="1"/>
              </a:tr>
              <a:tr h="745975">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Inter"/>
                          <a:ea typeface="Inter"/>
                          <a:cs typeface="Inter"/>
                          <a:sym typeface="Inter"/>
                        </a:rPr>
                        <a:t>PTK dengan status Pengajar Nondosen</a:t>
                      </a:r>
                      <a:endParaRPr sz="1000" u="none" cap="none" strike="noStrike">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gridSpan="2">
                  <a:txBody>
                    <a:bodyPr/>
                    <a:lstStyle/>
                    <a:p>
                      <a:pPr indent="-292100" lvl="0" marL="457200" marR="0" rtl="0" algn="l">
                        <a:lnSpc>
                          <a:spcPct val="100000"/>
                        </a:lnSpc>
                        <a:spcBef>
                          <a:spcPts val="0"/>
                        </a:spcBef>
                        <a:spcAft>
                          <a:spcPts val="0"/>
                        </a:spcAft>
                        <a:buClr>
                          <a:srgbClr val="000000"/>
                        </a:buClr>
                        <a:buSzPts val="1000"/>
                        <a:buFont typeface="Inter"/>
                        <a:buAutoNum type="arabicPeriod"/>
                      </a:pPr>
                      <a:r>
                        <a:rPr lang="en-GB" sz="1000" u="none" cap="none" strike="noStrike">
                          <a:latin typeface="Inter"/>
                          <a:ea typeface="Inter"/>
                          <a:cs typeface="Inter"/>
                          <a:sym typeface="Inter"/>
                        </a:rPr>
                        <a:t>Penetapan/keputusan pengangkatan dari pimpinan perguruan tinggi atau badan penyelenggara satuan pendidikan sebagai pengajar, instruktur, atau tutor;</a:t>
                      </a:r>
                      <a:endParaRPr sz="1000" u="none" cap="none" strike="noStrike">
                        <a:latin typeface="Inter"/>
                        <a:ea typeface="Inter"/>
                        <a:cs typeface="Inter"/>
                        <a:sym typeface="Inter"/>
                      </a:endParaRPr>
                    </a:p>
                    <a:p>
                      <a:pPr indent="-292100" lvl="0" marL="457200" marR="0" rtl="0" algn="l">
                        <a:lnSpc>
                          <a:spcPct val="100000"/>
                        </a:lnSpc>
                        <a:spcBef>
                          <a:spcPts val="0"/>
                        </a:spcBef>
                        <a:spcAft>
                          <a:spcPts val="0"/>
                        </a:spcAft>
                        <a:buClr>
                          <a:srgbClr val="000000"/>
                        </a:buClr>
                        <a:buSzPts val="1000"/>
                        <a:buFont typeface="Inter"/>
                        <a:buAutoNum type="arabicPeriod"/>
                      </a:pPr>
                      <a:r>
                        <a:rPr lang="en-GB" sz="1000" u="none" cap="none" strike="noStrike">
                          <a:latin typeface="Inter"/>
                          <a:ea typeface="Inter"/>
                          <a:cs typeface="Inter"/>
                          <a:sym typeface="Inter"/>
                        </a:rPr>
                        <a:t>Perjanjian kerja sebagai pengajar, tutor, atau instruktur yang ditandatangani oleh kedua belah pihak dan bermaterai; dan</a:t>
                      </a:r>
                      <a:endParaRPr sz="1000" u="none" cap="none" strike="sngStrike">
                        <a:latin typeface="Inter"/>
                        <a:ea typeface="Inter"/>
                        <a:cs typeface="Inter"/>
                        <a:sym typeface="Inter"/>
                      </a:endParaRPr>
                    </a:p>
                  </a:txBody>
                  <a:tcPr marT="63500" marB="63500" marR="63500" marL="63500">
                    <a:lnL cap="flat" cmpd="sng" w="12700">
                      <a:solidFill>
                        <a:srgbClr val="C2C2C2"/>
                      </a:solidFill>
                      <a:prstDash val="solid"/>
                      <a:round/>
                      <a:headEnd len="sm" w="sm" type="none"/>
                      <a:tailEnd len="sm" w="sm" type="none"/>
                    </a:lnL>
                    <a:lnR cap="flat" cmpd="sng" w="12700">
                      <a:solidFill>
                        <a:srgbClr val="C2C2C2"/>
                      </a:solidFill>
                      <a:prstDash val="solid"/>
                      <a:round/>
                      <a:headEnd len="sm" w="sm" type="none"/>
                      <a:tailEnd len="sm" w="sm" type="none"/>
                    </a:lnR>
                    <a:lnT cap="flat" cmpd="sng" w="12700">
                      <a:solidFill>
                        <a:srgbClr val="C2C2C2"/>
                      </a:solidFill>
                      <a:prstDash val="solid"/>
                      <a:round/>
                      <a:headEnd len="sm" w="sm" type="none"/>
                      <a:tailEnd len="sm" w="sm" type="none"/>
                    </a:lnT>
                    <a:lnB cap="flat" cmpd="sng" w="12700">
                      <a:solidFill>
                        <a:srgbClr val="C2C2C2"/>
                      </a:solidFill>
                      <a:prstDash val="solid"/>
                      <a:round/>
                      <a:headEnd len="sm" w="sm" type="none"/>
                      <a:tailEnd len="sm" w="sm" type="none"/>
                    </a:lnB>
                  </a:tcPr>
                </a:tc>
                <a:tc hMerge="1"/>
              </a:tr>
            </a:tbl>
          </a:graphicData>
        </a:graphic>
      </p:graphicFrame>
      <p:sp>
        <p:nvSpPr>
          <p:cNvPr id="500" name="Google Shape;500;g272578136f9_0_55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501" name="Google Shape;501;g272578136f9_0_556"/>
          <p:cNvSpPr txBox="1"/>
          <p:nvPr/>
        </p:nvSpPr>
        <p:spPr>
          <a:xfrm>
            <a:off x="9032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PEMADANAN DATA</a:t>
            </a:r>
            <a:endParaRPr b="1" i="0" sz="1600" u="none" cap="none" strike="noStrike">
              <a:solidFill>
                <a:srgbClr val="000000"/>
              </a:solidFill>
              <a:latin typeface="Inter"/>
              <a:ea typeface="Inter"/>
              <a:cs typeface="Inter"/>
              <a:sym typeface="Inter"/>
            </a:endParaRPr>
          </a:p>
        </p:txBody>
      </p:sp>
      <p:sp>
        <p:nvSpPr>
          <p:cNvPr id="502" name="Google Shape;502;g272578136f9_0_556"/>
          <p:cNvSpPr/>
          <p:nvPr/>
        </p:nvSpPr>
        <p:spPr>
          <a:xfrm>
            <a:off x="4361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3</a:t>
            </a:r>
            <a:endParaRPr b="0" i="0" sz="1400" u="none" cap="none" strike="noStrike">
              <a:solidFill>
                <a:srgbClr val="FFFFFF"/>
              </a:solidFill>
              <a:latin typeface="Inter SemiBold"/>
              <a:ea typeface="Inter SemiBold"/>
              <a:cs typeface="Inter SemiBold"/>
              <a:sym typeface="Inter SemiBold"/>
            </a:endParaRPr>
          </a:p>
        </p:txBody>
      </p:sp>
      <p:sp>
        <p:nvSpPr>
          <p:cNvPr id="503" name="Google Shape;503;g272578136f9_0_55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8" name="Shape 508"/>
        <p:cNvGrpSpPr/>
        <p:nvPr/>
      </p:nvGrpSpPr>
      <p:grpSpPr>
        <a:xfrm>
          <a:off x="0" y="0"/>
          <a:ext cx="0" cy="0"/>
          <a:chOff x="0" y="0"/>
          <a:chExt cx="0" cy="0"/>
        </a:xfrm>
      </p:grpSpPr>
      <p:sp>
        <p:nvSpPr>
          <p:cNvPr id="509" name="Google Shape;509;g272578136f9_0_565"/>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510" name="Google Shape;510;g272578136f9_0_565"/>
          <p:cNvSpPr txBox="1"/>
          <p:nvPr/>
        </p:nvSpPr>
        <p:spPr>
          <a:xfrm>
            <a:off x="736000" y="3326325"/>
            <a:ext cx="6124200" cy="10638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6000" u="none" cap="none" strike="noStrike">
                <a:solidFill>
                  <a:schemeClr val="lt1"/>
                </a:solidFill>
                <a:latin typeface="Inter"/>
                <a:ea typeface="Inter"/>
                <a:cs typeface="Inter"/>
                <a:sym typeface="Inter"/>
              </a:rPr>
              <a:t>Verifikasi NIK</a:t>
            </a:r>
            <a:endParaRPr b="1" i="0" sz="6000" u="none" cap="none" strike="noStrike">
              <a:solidFill>
                <a:schemeClr val="lt1"/>
              </a:solidFill>
              <a:latin typeface="Inter"/>
              <a:ea typeface="Inter"/>
              <a:cs typeface="Inter"/>
              <a:sym typeface="Inter"/>
            </a:endParaRPr>
          </a:p>
        </p:txBody>
      </p:sp>
      <p:sp>
        <p:nvSpPr>
          <p:cNvPr id="511" name="Google Shape;511;g272578136f9_0_565"/>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72578136f9_0_571"/>
          <p:cNvSpPr txBox="1"/>
          <p:nvPr/>
        </p:nvSpPr>
        <p:spPr>
          <a:xfrm>
            <a:off x="436100" y="5335050"/>
            <a:ext cx="6643500" cy="9711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15000"/>
              </a:lnSpc>
              <a:spcBef>
                <a:spcPts val="0"/>
              </a:spcBef>
              <a:spcAft>
                <a:spcPts val="0"/>
              </a:spcAft>
              <a:buClr>
                <a:schemeClr val="dk1"/>
              </a:buClr>
              <a:buSzPts val="1200"/>
              <a:buFont typeface="Inter"/>
              <a:buAutoNum type="arabicPeriod"/>
            </a:pPr>
            <a:r>
              <a:rPr b="0" i="0" lang="en-GB" sz="1100" u="none" cap="none" strike="noStrike">
                <a:solidFill>
                  <a:schemeClr val="dk1"/>
                </a:solidFill>
                <a:latin typeface="Inter"/>
                <a:ea typeface="Inter"/>
                <a:cs typeface="Inter"/>
                <a:sym typeface="Inter"/>
              </a:rPr>
              <a:t>Login ke akun SISTER dengan peran Dosen. Pada Beranda, Anda dapat melihat informasi terkait Pemadanan Data Dosen. Cek status pada poin 2 yaitu “</a:t>
            </a:r>
            <a:r>
              <a:rPr b="0" i="0" lang="en-GB" sz="1100" u="none" cap="none" strike="noStrike">
                <a:solidFill>
                  <a:schemeClr val="dk1"/>
                </a:solidFill>
                <a:latin typeface="Inter SemiBold"/>
                <a:ea typeface="Inter SemiBold"/>
                <a:cs typeface="Inter SemiBold"/>
                <a:sym typeface="Inter SemiBold"/>
              </a:rPr>
              <a:t>Verifikasi NIK”</a:t>
            </a:r>
            <a:r>
              <a:rPr b="0" i="0" lang="en-GB" sz="1100" u="none" cap="none" strike="noStrike">
                <a:solidFill>
                  <a:schemeClr val="dk1"/>
                </a:solidFill>
                <a:latin typeface="Inter"/>
                <a:ea typeface="Inter"/>
                <a:cs typeface="Inter"/>
                <a:sym typeface="Inter"/>
              </a:rPr>
              <a:t>. Jika statusnya </a:t>
            </a:r>
            <a:r>
              <a:rPr b="0" i="0" lang="en-GB" sz="1100" u="none" cap="none" strike="noStrike">
                <a:solidFill>
                  <a:schemeClr val="dk1"/>
                </a:solidFill>
                <a:latin typeface="Inter SemiBold"/>
                <a:ea typeface="Inter SemiBold"/>
                <a:cs typeface="Inter SemiBold"/>
                <a:sym typeface="Inter SemiBold"/>
              </a:rPr>
              <a:t>“Belum Diverifikasi”,</a:t>
            </a:r>
            <a:r>
              <a:rPr b="0" i="0" lang="en-GB" sz="1100" u="none" cap="none" strike="noStrike">
                <a:solidFill>
                  <a:schemeClr val="dk1"/>
                </a:solidFill>
                <a:latin typeface="Inter"/>
                <a:ea typeface="Inter"/>
                <a:cs typeface="Inter"/>
                <a:sym typeface="Inter"/>
              </a:rPr>
              <a:t> maka Anda perlu melakukan proses pemadanan data.</a:t>
            </a:r>
            <a:endParaRPr b="0" i="0" sz="1100" u="none" cap="none" strike="noStrike">
              <a:solidFill>
                <a:schemeClr val="dk1"/>
              </a:solidFill>
              <a:latin typeface="Inter"/>
              <a:ea typeface="Inter"/>
              <a:cs typeface="Inter"/>
              <a:sym typeface="Inter"/>
            </a:endParaRPr>
          </a:p>
          <a:p>
            <a:pPr indent="-304800" lvl="0" marL="457200" marR="0" rtl="0" algn="l">
              <a:lnSpc>
                <a:spcPct val="115000"/>
              </a:lnSpc>
              <a:spcBef>
                <a:spcPts val="0"/>
              </a:spcBef>
              <a:spcAft>
                <a:spcPts val="0"/>
              </a:spcAft>
              <a:buClr>
                <a:schemeClr val="dk1"/>
              </a:buClr>
              <a:buSzPts val="1200"/>
              <a:buFont typeface="Inter"/>
              <a:buAutoNum type="arabicPeriod"/>
            </a:pPr>
            <a:r>
              <a:rPr b="0" i="0" lang="en-GB" sz="1100" u="none" cap="none" strike="noStrike">
                <a:solidFill>
                  <a:schemeClr val="dk1"/>
                </a:solidFill>
                <a:latin typeface="Inter"/>
                <a:ea typeface="Inter"/>
                <a:cs typeface="Inter"/>
                <a:sym typeface="Inter"/>
              </a:rPr>
              <a:t>Klik tombol </a:t>
            </a:r>
            <a:r>
              <a:rPr b="0" i="0" lang="en-GB" sz="1100" u="none" cap="none" strike="noStrike">
                <a:solidFill>
                  <a:schemeClr val="dk1"/>
                </a:solidFill>
                <a:latin typeface="Inter SemiBold"/>
                <a:ea typeface="Inter SemiBold"/>
                <a:cs typeface="Inter SemiBold"/>
                <a:sym typeface="Inter SemiBold"/>
              </a:rPr>
              <a:t>“Mulai Verifikasi NIK”</a:t>
            </a:r>
            <a:r>
              <a:rPr b="0" i="0" lang="en-GB" sz="1100" u="none" cap="none" strike="noStrike">
                <a:solidFill>
                  <a:schemeClr val="dk1"/>
                </a:solidFill>
                <a:latin typeface="Inter"/>
                <a:ea typeface="Inter"/>
                <a:cs typeface="Inter"/>
                <a:sym typeface="Inter"/>
              </a:rPr>
              <a:t>.</a:t>
            </a:r>
            <a:endParaRPr b="0" i="0" sz="1400" u="none" cap="none" strike="noStrike">
              <a:solidFill>
                <a:srgbClr val="000000"/>
              </a:solidFill>
              <a:latin typeface="Inter"/>
              <a:ea typeface="Inter"/>
              <a:cs typeface="Inter"/>
              <a:sym typeface="Inter"/>
            </a:endParaRPr>
          </a:p>
        </p:txBody>
      </p:sp>
      <p:sp>
        <p:nvSpPr>
          <p:cNvPr id="518" name="Google Shape;518;g272578136f9_0_571"/>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519" name="Google Shape;519;g272578136f9_0_571"/>
          <p:cNvSpPr txBox="1"/>
          <p:nvPr/>
        </p:nvSpPr>
        <p:spPr>
          <a:xfrm>
            <a:off x="903225" y="271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VERIFIKASI NIK - Untuk Dosen</a:t>
            </a:r>
            <a:endParaRPr b="1" i="0" sz="1600" u="none" cap="none" strike="noStrike">
              <a:solidFill>
                <a:srgbClr val="000000"/>
              </a:solidFill>
              <a:latin typeface="Inter"/>
              <a:ea typeface="Inter"/>
              <a:cs typeface="Inter"/>
              <a:sym typeface="Inter"/>
            </a:endParaRPr>
          </a:p>
        </p:txBody>
      </p:sp>
      <p:sp>
        <p:nvSpPr>
          <p:cNvPr id="520" name="Google Shape;520;g272578136f9_0_571"/>
          <p:cNvSpPr/>
          <p:nvPr/>
        </p:nvSpPr>
        <p:spPr>
          <a:xfrm>
            <a:off x="436100" y="295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pic>
        <p:nvPicPr>
          <p:cNvPr id="521" name="Google Shape;521;g272578136f9_0_571"/>
          <p:cNvPicPr preferRelativeResize="0"/>
          <p:nvPr/>
        </p:nvPicPr>
        <p:blipFill rotWithShape="1">
          <a:blip r:embed="rId3">
            <a:alphaModFix/>
          </a:blip>
          <a:srcRect b="0" l="0" r="0" t="0"/>
          <a:stretch/>
        </p:blipFill>
        <p:spPr>
          <a:xfrm>
            <a:off x="870025" y="781475"/>
            <a:ext cx="10342223" cy="4459524"/>
          </a:xfrm>
          <a:prstGeom prst="rect">
            <a:avLst/>
          </a:prstGeom>
          <a:noFill/>
          <a:ln cap="flat" cmpd="sng" w="9525">
            <a:solidFill>
              <a:srgbClr val="BFBFBF"/>
            </a:solidFill>
            <a:prstDash val="solid"/>
            <a:round/>
            <a:headEnd len="sm" w="sm" type="none"/>
            <a:tailEnd len="sm" w="sm" type="none"/>
          </a:ln>
        </p:spPr>
      </p:pic>
      <p:sp>
        <p:nvSpPr>
          <p:cNvPr id="522" name="Google Shape;522;g272578136f9_0_571"/>
          <p:cNvSpPr txBox="1"/>
          <p:nvPr/>
        </p:nvSpPr>
        <p:spPr>
          <a:xfrm>
            <a:off x="1752750" y="4802200"/>
            <a:ext cx="4705800" cy="4617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23" name="Google Shape;523;g272578136f9_0_571"/>
          <p:cNvSpPr/>
          <p:nvPr/>
        </p:nvSpPr>
        <p:spPr>
          <a:xfrm>
            <a:off x="2548950" y="5075788"/>
            <a:ext cx="321900" cy="3099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524" name="Google Shape;524;g272578136f9_0_571"/>
          <p:cNvSpPr/>
          <p:nvPr/>
        </p:nvSpPr>
        <p:spPr>
          <a:xfrm>
            <a:off x="5551350" y="4802200"/>
            <a:ext cx="321900" cy="3099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525" name="Google Shape;525;g272578136f9_0_571"/>
          <p:cNvSpPr txBox="1"/>
          <p:nvPr/>
        </p:nvSpPr>
        <p:spPr>
          <a:xfrm>
            <a:off x="1680000" y="830125"/>
            <a:ext cx="2629800" cy="7080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26" name="Google Shape;526;g272578136f9_0_571"/>
          <p:cNvSpPr txBox="1"/>
          <p:nvPr/>
        </p:nvSpPr>
        <p:spPr>
          <a:xfrm>
            <a:off x="7150075" y="5040175"/>
            <a:ext cx="4813200" cy="1400700"/>
          </a:xfrm>
          <a:prstGeom prst="rect">
            <a:avLst/>
          </a:prstGeom>
          <a:solidFill>
            <a:srgbClr val="DFEEFE"/>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00"/>
              <a:buFont typeface="Arial"/>
              <a:buNone/>
            </a:pPr>
            <a:r>
              <a:rPr b="1" i="0" lang="en-GB" sz="1000" u="none" cap="none" strike="noStrike">
                <a:solidFill>
                  <a:schemeClr val="dk1"/>
                </a:solidFill>
                <a:latin typeface="Inter"/>
                <a:ea typeface="Inter"/>
                <a:cs typeface="Inter"/>
                <a:sym typeface="Inter"/>
                <a:extLst>
                  <a:ext uri="http://customooxmlschemas.google.com/">
                    <go:slidesCustomData xmlns:go="http://customooxmlschemas.google.com/" textRoundtripDataId="40"/>
                  </a:ext>
                </a:extLst>
              </a:rPr>
              <a:t>PENTING!</a:t>
            </a:r>
            <a:endParaRPr b="1" i="0" sz="10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000"/>
              <a:buFont typeface="Arial"/>
              <a:buNone/>
            </a:pPr>
            <a:r>
              <a:rPr b="0" i="0" lang="en-GB" sz="1000" u="none" cap="none" strike="noStrike">
                <a:solidFill>
                  <a:schemeClr val="dk1"/>
                </a:solidFill>
                <a:latin typeface="Inter"/>
                <a:ea typeface="Inter"/>
                <a:cs typeface="Inter"/>
                <a:sym typeface="Inter"/>
              </a:rPr>
              <a:t>Sesuai dengan Sistem Dukcapil, proses verifikasi NIK dapat dilakukan sesuai jadwal berikut:</a:t>
            </a:r>
            <a:endParaRPr b="0" i="0" sz="1000" u="none" cap="none" strike="noStrike">
              <a:solidFill>
                <a:schemeClr val="dk1"/>
              </a:solidFill>
              <a:latin typeface="Inter"/>
              <a:ea typeface="Inter"/>
              <a:cs typeface="Inter"/>
              <a:sym typeface="Inter"/>
            </a:endParaRPr>
          </a:p>
          <a:p>
            <a:pPr indent="-292100" lvl="0" marL="457200" marR="0" rtl="0" algn="l">
              <a:lnSpc>
                <a:spcPct val="115000"/>
              </a:lnSpc>
              <a:spcBef>
                <a:spcPts val="0"/>
              </a:spcBef>
              <a:spcAft>
                <a:spcPts val="0"/>
              </a:spcAft>
              <a:buClr>
                <a:schemeClr val="dk1"/>
              </a:buClr>
              <a:buSzPts val="1000"/>
              <a:buFont typeface="Inter"/>
              <a:buChar char="●"/>
            </a:pPr>
            <a:r>
              <a:rPr b="0" i="0" lang="en-GB" sz="1000" u="none" cap="none" strike="noStrike">
                <a:solidFill>
                  <a:schemeClr val="dk1"/>
                </a:solidFill>
                <a:latin typeface="Inter"/>
                <a:ea typeface="Inter"/>
                <a:cs typeface="Inter"/>
                <a:sym typeface="Inter"/>
              </a:rPr>
              <a:t>Wilayah Waktu Indonesia Bagian Barat (WIB): 06.00 - 20.00 WIB;</a:t>
            </a:r>
            <a:endParaRPr b="0" i="0" sz="1000" u="none" cap="none" strike="noStrike">
              <a:solidFill>
                <a:schemeClr val="dk1"/>
              </a:solidFill>
              <a:latin typeface="Inter"/>
              <a:ea typeface="Inter"/>
              <a:cs typeface="Inter"/>
              <a:sym typeface="Inter"/>
            </a:endParaRPr>
          </a:p>
          <a:p>
            <a:pPr indent="-292100" lvl="0" marL="457200" marR="0" rtl="0" algn="l">
              <a:lnSpc>
                <a:spcPct val="115000"/>
              </a:lnSpc>
              <a:spcBef>
                <a:spcPts val="0"/>
              </a:spcBef>
              <a:spcAft>
                <a:spcPts val="0"/>
              </a:spcAft>
              <a:buClr>
                <a:schemeClr val="dk1"/>
              </a:buClr>
              <a:buSzPts val="1000"/>
              <a:buFont typeface="Inter"/>
              <a:buChar char="●"/>
            </a:pPr>
            <a:r>
              <a:rPr b="0" i="0" lang="en-GB" sz="1000" u="none" cap="none" strike="noStrike">
                <a:solidFill>
                  <a:schemeClr val="dk1"/>
                </a:solidFill>
                <a:latin typeface="Inter"/>
                <a:ea typeface="Inter"/>
                <a:cs typeface="Inter"/>
                <a:sym typeface="Inter"/>
              </a:rPr>
              <a:t>Wilayah Waktu Indonesia Bagian Tengah (WITA): 07.00 - 21.00 WITA;</a:t>
            </a:r>
            <a:endParaRPr b="0" i="0" sz="1000" u="none" cap="none" strike="noStrike">
              <a:solidFill>
                <a:schemeClr val="dk1"/>
              </a:solidFill>
              <a:latin typeface="Inter"/>
              <a:ea typeface="Inter"/>
              <a:cs typeface="Inter"/>
              <a:sym typeface="Inter"/>
            </a:endParaRPr>
          </a:p>
          <a:p>
            <a:pPr indent="-292100" lvl="0" marL="457200" marR="0" rtl="0" algn="l">
              <a:lnSpc>
                <a:spcPct val="115000"/>
              </a:lnSpc>
              <a:spcBef>
                <a:spcPts val="0"/>
              </a:spcBef>
              <a:spcAft>
                <a:spcPts val="0"/>
              </a:spcAft>
              <a:buClr>
                <a:schemeClr val="dk1"/>
              </a:buClr>
              <a:buSzPts val="1000"/>
              <a:buFont typeface="Inter"/>
              <a:buChar char="●"/>
            </a:pPr>
            <a:r>
              <a:rPr b="0" i="0" lang="en-GB" sz="1000" u="none" cap="none" strike="noStrike">
                <a:solidFill>
                  <a:schemeClr val="dk1"/>
                </a:solidFill>
                <a:latin typeface="Inter"/>
                <a:ea typeface="Inter"/>
                <a:cs typeface="Inter"/>
                <a:sym typeface="Inter"/>
              </a:rPr>
              <a:t>Wilayah Waktu Indonesia Bagian Timur (WIT): 09.00 - 22.00 WIT.</a:t>
            </a:r>
            <a:endParaRPr b="0" i="0" sz="10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000"/>
              <a:buFont typeface="Arial"/>
              <a:buNone/>
            </a:pPr>
            <a:r>
              <a:rPr b="1" i="0" lang="en-GB" sz="1000" u="none" cap="none" strike="noStrike">
                <a:solidFill>
                  <a:schemeClr val="dk1"/>
                </a:solidFill>
                <a:latin typeface="Inter"/>
                <a:ea typeface="Inter"/>
                <a:cs typeface="Inter"/>
                <a:sym typeface="Inter"/>
              </a:rPr>
              <a:t>Jika di luar jam tersebut, maka proses verifikasi NIK tidak bisa dilakukan.</a:t>
            </a:r>
            <a:endParaRPr b="1" i="0" sz="1300" u="none" cap="none" strike="noStrike">
              <a:solidFill>
                <a:srgbClr val="000000"/>
              </a:solidFill>
              <a:latin typeface="Inter"/>
              <a:ea typeface="Inter"/>
              <a:cs typeface="Inter"/>
              <a:sym typeface="Inter"/>
            </a:endParaRPr>
          </a:p>
        </p:txBody>
      </p:sp>
      <p:sp>
        <p:nvSpPr>
          <p:cNvPr id="527" name="Google Shape;527;g272578136f9_0_571"/>
          <p:cNvSpPr txBox="1"/>
          <p:nvPr/>
        </p:nvSpPr>
        <p:spPr>
          <a:xfrm>
            <a:off x="903225" y="78147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28" name="Google Shape;528;g272578136f9_0_57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pic>
        <p:nvPicPr>
          <p:cNvPr id="170" name="Google Shape;170;g272578136f9_0_7"/>
          <p:cNvPicPr preferRelativeResize="0"/>
          <p:nvPr/>
        </p:nvPicPr>
        <p:blipFill rotWithShape="1">
          <a:blip r:embed="rId4">
            <a:alphaModFix/>
          </a:blip>
          <a:srcRect b="0" l="0" r="0" t="0"/>
          <a:stretch/>
        </p:blipFill>
        <p:spPr>
          <a:xfrm>
            <a:off x="559600" y="2382025"/>
            <a:ext cx="1159138" cy="866750"/>
          </a:xfrm>
          <a:prstGeom prst="rect">
            <a:avLst/>
          </a:prstGeom>
          <a:noFill/>
          <a:ln>
            <a:noFill/>
          </a:ln>
        </p:spPr>
      </p:pic>
      <p:sp>
        <p:nvSpPr>
          <p:cNvPr id="171" name="Google Shape;171;g272578136f9_0_7"/>
          <p:cNvSpPr txBox="1"/>
          <p:nvPr/>
        </p:nvSpPr>
        <p:spPr>
          <a:xfrm>
            <a:off x="580080" y="2461670"/>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01</a:t>
            </a:r>
            <a:endParaRPr b="0" i="0" sz="4200" u="none" cap="none" strike="noStrike">
              <a:solidFill>
                <a:srgbClr val="002C77"/>
              </a:solidFill>
              <a:latin typeface="Inter Medium"/>
              <a:ea typeface="Inter Medium"/>
              <a:cs typeface="Inter Medium"/>
              <a:sym typeface="Inter Medium"/>
            </a:endParaRPr>
          </a:p>
        </p:txBody>
      </p:sp>
      <p:sp>
        <p:nvSpPr>
          <p:cNvPr id="172" name="Google Shape;172;g272578136f9_0_7"/>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173" name="Google Shape;173;g272578136f9_0_7"/>
          <p:cNvSpPr txBox="1"/>
          <p:nvPr/>
        </p:nvSpPr>
        <p:spPr>
          <a:xfrm>
            <a:off x="577238" y="3321800"/>
            <a:ext cx="6124200" cy="19446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900" u="none" cap="none" strike="noStrike">
                <a:solidFill>
                  <a:srgbClr val="002C77"/>
                </a:solidFill>
                <a:latin typeface="Inter"/>
                <a:ea typeface="Inter"/>
                <a:cs typeface="Inter"/>
                <a:sym typeface="Inter"/>
              </a:rPr>
              <a:t>Gambaran Umum</a:t>
            </a:r>
            <a:endParaRPr b="1" i="0" sz="49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rPr b="1" i="0" lang="en-GB" sz="4900" u="none" cap="none" strike="noStrike">
                <a:solidFill>
                  <a:srgbClr val="002C77"/>
                </a:solidFill>
                <a:latin typeface="Inter"/>
                <a:ea typeface="Inter"/>
                <a:cs typeface="Inter"/>
                <a:sym typeface="Inter"/>
              </a:rPr>
              <a:t>Substansi</a:t>
            </a:r>
            <a:endParaRPr b="1" i="0" sz="4900" u="none" cap="none" strike="noStrike">
              <a:solidFill>
                <a:srgbClr val="002C77"/>
              </a:solidFill>
              <a:latin typeface="Inter"/>
              <a:ea typeface="Inter"/>
              <a:cs typeface="Inter"/>
              <a:sym typeface="Inter"/>
            </a:endParaRPr>
          </a:p>
        </p:txBody>
      </p:sp>
      <p:pic>
        <p:nvPicPr>
          <p:cNvPr id="174" name="Google Shape;174;g272578136f9_0_7"/>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175" name="Google Shape;175;g272578136f9_0_7"/>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272578136f9_0_586"/>
          <p:cNvSpPr txBox="1"/>
          <p:nvPr/>
        </p:nvSpPr>
        <p:spPr>
          <a:xfrm>
            <a:off x="5256400" y="875850"/>
            <a:ext cx="6427500" cy="3858900"/>
          </a:xfrm>
          <a:prstGeom prst="rect">
            <a:avLst/>
          </a:prstGeom>
          <a:noFill/>
          <a:ln>
            <a:noFill/>
          </a:ln>
        </p:spPr>
        <p:txBody>
          <a:bodyPr anchorCtr="0" anchor="t" bIns="91425" lIns="91425" spcFirstLastPara="1" rIns="91425" wrap="square" tIns="91425">
            <a:spAutoFit/>
          </a:bodyPr>
          <a:lstStyle/>
          <a:p>
            <a:pPr indent="-298450" lvl="0" marL="457200" marR="0" rtl="0" algn="l">
              <a:lnSpc>
                <a:spcPct val="115000"/>
              </a:lnSpc>
              <a:spcBef>
                <a:spcPts val="0"/>
              </a:spcBef>
              <a:spcAft>
                <a:spcPts val="0"/>
              </a:spcAft>
              <a:buClr>
                <a:schemeClr val="dk1"/>
              </a:buClr>
              <a:buSzPts val="1100"/>
              <a:buFont typeface="Inter"/>
              <a:buAutoNum type="arabicPeriod" startAt="3"/>
            </a:pPr>
            <a:r>
              <a:rPr b="0" i="0" lang="en-GB" sz="1100" u="none" cap="none" strike="noStrike">
                <a:solidFill>
                  <a:schemeClr val="dk1"/>
                </a:solidFill>
                <a:latin typeface="Inter"/>
                <a:ea typeface="Inter"/>
                <a:cs typeface="Inter"/>
                <a:sym typeface="Inter"/>
              </a:rPr>
              <a:t>Anda akan masuk ke formulir verifikasi NIK. Pada formulir ini, ada data yang otomatis terisi namun dapat diubah, dan ada data yang masih kosong. Berikut rincian data tersebut:</a:t>
            </a:r>
            <a:endParaRPr b="0" i="0" sz="11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Arial"/>
              <a:buAutoNum type="alphaUcPeriod"/>
            </a:pPr>
            <a:r>
              <a:rPr b="1" i="0" lang="en-GB" sz="1100" u="none" cap="none" strike="noStrike">
                <a:solidFill>
                  <a:schemeClr val="dk1"/>
                </a:solidFill>
                <a:latin typeface="Inter"/>
                <a:ea typeface="Inter"/>
                <a:cs typeface="Inter"/>
                <a:sym typeface="Inter"/>
              </a:rPr>
              <a:t>Otomatis Terisi Sesuai Profil SISTER Anda (namun bisa diubah)</a:t>
            </a:r>
            <a:br>
              <a:rPr b="0" i="0" lang="en-GB" sz="1100" u="none" cap="none" strike="noStrike">
                <a:solidFill>
                  <a:schemeClr val="dk1"/>
                </a:solidFill>
                <a:latin typeface="Inter"/>
                <a:ea typeface="Inter"/>
                <a:cs typeface="Inter"/>
                <a:sym typeface="Inter"/>
              </a:rPr>
            </a:br>
            <a:r>
              <a:rPr b="0" i="0" lang="en-GB" sz="1100" u="none" cap="none" strike="noStrike">
                <a:solidFill>
                  <a:schemeClr val="dk1"/>
                </a:solidFill>
                <a:latin typeface="Inter"/>
                <a:ea typeface="Inter"/>
                <a:cs typeface="Inter"/>
                <a:sym typeface="Inter"/>
              </a:rPr>
              <a:t>Pastikan rincian data induk Anda telah sesuai. Harap lakukan penyesuaian jika dibutuhkan.</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Nama Lengkap;</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Tempat Lahir;</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Tanggal Lahir;</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Jenis Kelamin.</a:t>
            </a:r>
            <a:br>
              <a:rPr b="0" i="0" lang="en-GB" sz="1100" u="none" cap="none" strike="noStrike">
                <a:solidFill>
                  <a:schemeClr val="dk1"/>
                </a:solidFill>
                <a:latin typeface="Inter"/>
                <a:ea typeface="Inter"/>
                <a:cs typeface="Inter"/>
                <a:sym typeface="Inter"/>
              </a:rPr>
            </a:b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Arial"/>
              <a:buAutoNum type="alphaUcPeriod"/>
            </a:pPr>
            <a:r>
              <a:rPr b="1" i="0" lang="en-GB" sz="1100" u="none" cap="none" strike="noStrike">
                <a:solidFill>
                  <a:schemeClr val="dk1"/>
                </a:solidFill>
                <a:latin typeface="Inter"/>
                <a:ea typeface="Inter"/>
                <a:cs typeface="Inter"/>
                <a:sym typeface="Inter"/>
              </a:rPr>
              <a:t>Verifikasi Data</a:t>
            </a:r>
            <a:br>
              <a:rPr b="0" i="0" lang="en-GB" sz="1100" u="none" cap="none" strike="noStrike">
                <a:solidFill>
                  <a:schemeClr val="dk1"/>
                </a:solidFill>
                <a:latin typeface="Inter"/>
                <a:ea typeface="Inter"/>
                <a:cs typeface="Inter"/>
                <a:sym typeface="Inter"/>
              </a:rPr>
            </a:br>
            <a:r>
              <a:rPr b="0" i="0" lang="en-GB" sz="1100" u="none" cap="none" strike="noStrike">
                <a:solidFill>
                  <a:schemeClr val="dk1"/>
                </a:solidFill>
                <a:latin typeface="Inter"/>
                <a:ea typeface="Inter"/>
                <a:cs typeface="Inter"/>
                <a:sym typeface="Inter"/>
              </a:rPr>
              <a:t>Proses ini membutuhkan NIK dan nama ibu kandung Anda untuk dicocokkan dengan pangkalan data Dukcapil. Pastikan seluruh data benar dan sesuai.</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NIK;</a:t>
            </a:r>
            <a:endParaRPr b="0" i="0" sz="1100" u="none" cap="none" strike="noStrike">
              <a:solidFill>
                <a:schemeClr val="dk1"/>
              </a:solidFill>
              <a:latin typeface="Inter"/>
              <a:ea typeface="Inter"/>
              <a:cs typeface="Inter"/>
              <a:sym typeface="Inter"/>
            </a:endParaRPr>
          </a:p>
          <a:p>
            <a:pPr indent="-298450" lvl="0" marL="9144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Nama Ibu Kandung.</a:t>
            </a:r>
            <a:endParaRPr b="0" i="0" sz="11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Inter"/>
                <a:ea typeface="Inter"/>
                <a:cs typeface="Inter"/>
                <a:sym typeface="Inter"/>
              </a:rPr>
              <a:t>Jika sudah selesai memeriksa dan mengisi data, klik “</a:t>
            </a:r>
            <a:r>
              <a:rPr b="1" i="0" lang="en-GB" sz="1100" u="none" cap="none" strike="noStrike">
                <a:solidFill>
                  <a:schemeClr val="dk1"/>
                </a:solidFill>
                <a:latin typeface="Inter"/>
                <a:ea typeface="Inter"/>
                <a:cs typeface="Inter"/>
                <a:sym typeface="Inter"/>
              </a:rPr>
              <a:t>Lanjutkan Verifikasi</a:t>
            </a:r>
            <a:r>
              <a:rPr b="0" i="0" lang="en-GB" sz="1100" u="none" cap="none" strike="noStrike">
                <a:solidFill>
                  <a:schemeClr val="dk1"/>
                </a:solidFill>
                <a:latin typeface="Inter"/>
                <a:ea typeface="Inter"/>
                <a:cs typeface="Inter"/>
                <a:sym typeface="Inter"/>
              </a:rPr>
              <a:t>”.</a:t>
            </a:r>
            <a:endParaRPr b="0" i="0" sz="1400" u="none" cap="none" strike="noStrike">
              <a:solidFill>
                <a:srgbClr val="000000"/>
              </a:solidFill>
              <a:latin typeface="Inter"/>
              <a:ea typeface="Inter"/>
              <a:cs typeface="Inter"/>
              <a:sym typeface="Inter"/>
            </a:endParaRPr>
          </a:p>
        </p:txBody>
      </p:sp>
      <p:pic>
        <p:nvPicPr>
          <p:cNvPr id="535" name="Google Shape;535;g272578136f9_0_586"/>
          <p:cNvPicPr preferRelativeResize="0"/>
          <p:nvPr/>
        </p:nvPicPr>
        <p:blipFill rotWithShape="1">
          <a:blip r:embed="rId3">
            <a:alphaModFix/>
          </a:blip>
          <a:srcRect b="0" l="0" r="0" t="0"/>
          <a:stretch/>
        </p:blipFill>
        <p:spPr>
          <a:xfrm>
            <a:off x="939800" y="934775"/>
            <a:ext cx="3990975" cy="5372100"/>
          </a:xfrm>
          <a:prstGeom prst="rect">
            <a:avLst/>
          </a:prstGeom>
          <a:noFill/>
          <a:ln cap="flat" cmpd="sng" w="9525">
            <a:solidFill>
              <a:srgbClr val="BFBFBF"/>
            </a:solidFill>
            <a:prstDash val="solid"/>
            <a:round/>
            <a:headEnd len="sm" w="sm" type="none"/>
            <a:tailEnd len="sm" w="sm" type="none"/>
          </a:ln>
        </p:spPr>
      </p:pic>
      <p:sp>
        <p:nvSpPr>
          <p:cNvPr id="536" name="Google Shape;536;g272578136f9_0_586"/>
          <p:cNvSpPr/>
          <p:nvPr/>
        </p:nvSpPr>
        <p:spPr>
          <a:xfrm>
            <a:off x="2363575" y="9880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3</a:t>
            </a:r>
            <a:endParaRPr b="1" i="0" sz="1400" u="none" cap="none" strike="noStrike">
              <a:solidFill>
                <a:srgbClr val="000000"/>
              </a:solidFill>
              <a:latin typeface="Arial"/>
              <a:ea typeface="Arial"/>
              <a:cs typeface="Arial"/>
              <a:sym typeface="Arial"/>
            </a:endParaRPr>
          </a:p>
        </p:txBody>
      </p:sp>
      <p:sp>
        <p:nvSpPr>
          <p:cNvPr id="537" name="Google Shape;537;g272578136f9_0_586"/>
          <p:cNvSpPr txBox="1"/>
          <p:nvPr/>
        </p:nvSpPr>
        <p:spPr>
          <a:xfrm>
            <a:off x="5861900" y="5027300"/>
            <a:ext cx="5788200" cy="1169400"/>
          </a:xfrm>
          <a:prstGeom prst="rect">
            <a:avLst/>
          </a:prstGeom>
          <a:solidFill>
            <a:srgbClr val="DFEEFE"/>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GB" sz="1300" u="none" cap="none" strike="noStrike">
                <a:solidFill>
                  <a:schemeClr val="dk1"/>
                </a:solidFill>
                <a:latin typeface="Inter"/>
                <a:ea typeface="Inter"/>
                <a:cs typeface="Inter"/>
                <a:sym typeface="Inter"/>
              </a:rPr>
              <a:t>Catatan:</a:t>
            </a:r>
            <a:endParaRPr b="1" i="0" sz="1300" u="none" cap="none" strike="noStrike">
              <a:solidFill>
                <a:schemeClr val="dk1"/>
              </a:solidFill>
              <a:latin typeface="Inter"/>
              <a:ea typeface="Inter"/>
              <a:cs typeface="Inter"/>
              <a:sym typeface="Inter"/>
            </a:endParaRPr>
          </a:p>
          <a:p>
            <a:pPr indent="-311150" lvl="0" marL="457200" marR="0" rtl="0" algn="l">
              <a:lnSpc>
                <a:spcPct val="10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Informasi yang perlu dilengkapi pada tahapan verifikasi NIK dibuat berdasarkan persyaratan yang diberikan oleh Dukcapil.</a:t>
            </a:r>
            <a:endParaRPr b="0" i="0" sz="1300" u="none" cap="none" strike="noStrike">
              <a:solidFill>
                <a:schemeClr val="dk1"/>
              </a:solidFill>
              <a:latin typeface="Inter"/>
              <a:ea typeface="Inter"/>
              <a:cs typeface="Inter"/>
              <a:sym typeface="Inter"/>
            </a:endParaRPr>
          </a:p>
          <a:p>
            <a:pPr indent="-311150" lvl="0" marL="457200" marR="0" rtl="0" algn="l">
              <a:lnSpc>
                <a:spcPct val="10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Data Nama Ibu Kandung tidak akan tersimpan di dalam sistem SISTER.</a:t>
            </a:r>
            <a:endParaRPr b="0" i="0" sz="1300" u="none" cap="none" strike="noStrike">
              <a:solidFill>
                <a:schemeClr val="dk1"/>
              </a:solidFill>
              <a:latin typeface="Inter"/>
              <a:ea typeface="Inter"/>
              <a:cs typeface="Inter"/>
              <a:sym typeface="Inter"/>
            </a:endParaRPr>
          </a:p>
        </p:txBody>
      </p:sp>
      <p:sp>
        <p:nvSpPr>
          <p:cNvPr id="538" name="Google Shape;538;g272578136f9_0_58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539" name="Google Shape;539;g272578136f9_0_586"/>
          <p:cNvSpPr txBox="1"/>
          <p:nvPr/>
        </p:nvSpPr>
        <p:spPr>
          <a:xfrm>
            <a:off x="903225" y="271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VERIFIKASI NIK - Untuk Dosen</a:t>
            </a:r>
            <a:endParaRPr b="1" i="0" sz="1600" u="none" cap="none" strike="noStrike">
              <a:solidFill>
                <a:srgbClr val="000000"/>
              </a:solidFill>
              <a:latin typeface="Inter"/>
              <a:ea typeface="Inter"/>
              <a:cs typeface="Inter"/>
              <a:sym typeface="Inter"/>
            </a:endParaRPr>
          </a:p>
        </p:txBody>
      </p:sp>
      <p:sp>
        <p:nvSpPr>
          <p:cNvPr id="540" name="Google Shape;540;g272578136f9_0_586"/>
          <p:cNvSpPr/>
          <p:nvPr/>
        </p:nvSpPr>
        <p:spPr>
          <a:xfrm>
            <a:off x="436100" y="295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sp>
        <p:nvSpPr>
          <p:cNvPr id="541" name="Google Shape;541;g272578136f9_0_586"/>
          <p:cNvSpPr txBox="1"/>
          <p:nvPr/>
        </p:nvSpPr>
        <p:spPr>
          <a:xfrm>
            <a:off x="1118100" y="2372900"/>
            <a:ext cx="8922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42" name="Google Shape;542;g272578136f9_0_586"/>
          <p:cNvSpPr txBox="1"/>
          <p:nvPr/>
        </p:nvSpPr>
        <p:spPr>
          <a:xfrm>
            <a:off x="1118100" y="2840200"/>
            <a:ext cx="8922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43" name="Google Shape;543;g272578136f9_0_586"/>
          <p:cNvSpPr txBox="1"/>
          <p:nvPr/>
        </p:nvSpPr>
        <p:spPr>
          <a:xfrm>
            <a:off x="1118100" y="3358950"/>
            <a:ext cx="8922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44" name="Google Shape;544;g272578136f9_0_58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g2e0998a4dd5_0_0"/>
          <p:cNvPicPr preferRelativeResize="0"/>
          <p:nvPr/>
        </p:nvPicPr>
        <p:blipFill>
          <a:blip r:embed="rId3">
            <a:alphaModFix/>
          </a:blip>
          <a:stretch>
            <a:fillRect/>
          </a:stretch>
        </p:blipFill>
        <p:spPr>
          <a:xfrm>
            <a:off x="957650" y="894225"/>
            <a:ext cx="3388374" cy="4881349"/>
          </a:xfrm>
          <a:prstGeom prst="rect">
            <a:avLst/>
          </a:prstGeom>
          <a:noFill/>
          <a:ln>
            <a:noFill/>
          </a:ln>
        </p:spPr>
      </p:pic>
      <p:pic>
        <p:nvPicPr>
          <p:cNvPr id="551" name="Google Shape;551;g2e0998a4dd5_0_0"/>
          <p:cNvPicPr preferRelativeResize="0"/>
          <p:nvPr/>
        </p:nvPicPr>
        <p:blipFill rotWithShape="1">
          <a:blip r:embed="rId4">
            <a:alphaModFix/>
          </a:blip>
          <a:srcRect b="0" l="0" r="0" t="0"/>
          <a:stretch/>
        </p:blipFill>
        <p:spPr>
          <a:xfrm>
            <a:off x="4425325" y="933875"/>
            <a:ext cx="7475560" cy="2742663"/>
          </a:xfrm>
          <a:prstGeom prst="rect">
            <a:avLst/>
          </a:prstGeom>
          <a:noFill/>
          <a:ln cap="flat" cmpd="sng" w="9525">
            <a:solidFill>
              <a:srgbClr val="BFBFBF"/>
            </a:solidFill>
            <a:prstDash val="solid"/>
            <a:round/>
            <a:headEnd len="sm" w="sm" type="none"/>
            <a:tailEnd len="sm" w="sm" type="none"/>
          </a:ln>
        </p:spPr>
      </p:pic>
      <p:sp>
        <p:nvSpPr>
          <p:cNvPr id="552" name="Google Shape;552;g2e0998a4dd5_0_0"/>
          <p:cNvSpPr txBox="1"/>
          <p:nvPr/>
        </p:nvSpPr>
        <p:spPr>
          <a:xfrm>
            <a:off x="5578500" y="3885175"/>
            <a:ext cx="5720400" cy="13053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Inter"/>
              <a:buAutoNum type="arabicPeriod" startAt="4"/>
            </a:pPr>
            <a:r>
              <a:rPr b="0" i="0" lang="en-GB" sz="1300" u="none" cap="none" strike="noStrike">
                <a:solidFill>
                  <a:schemeClr val="dk1"/>
                </a:solidFill>
                <a:latin typeface="Inter"/>
                <a:ea typeface="Inter"/>
                <a:cs typeface="Inter"/>
                <a:sym typeface="Inter"/>
              </a:rPr>
              <a:t> Jika seluruh data yang dimasukkan sudah sesuai dan cocok dengan pangkalan data Dukcapil, maka Anda akan menerima pesan seperti di kotak berwarna hijau.</a:t>
            </a:r>
            <a:endParaRPr sz="1300">
              <a:solidFill>
                <a:schemeClr val="dk1"/>
              </a:solidFill>
              <a:latin typeface="Inter"/>
              <a:ea typeface="Inter"/>
              <a:cs typeface="Inter"/>
              <a:sym typeface="Inter"/>
            </a:endParaRPr>
          </a:p>
          <a:p>
            <a:pPr indent="0" lvl="0" marL="457200" marR="0" rtl="0" algn="l">
              <a:lnSpc>
                <a:spcPct val="115000"/>
              </a:lnSpc>
              <a:spcBef>
                <a:spcPts val="0"/>
              </a:spcBef>
              <a:spcAft>
                <a:spcPts val="0"/>
              </a:spcAft>
              <a:buNone/>
            </a:pPr>
            <a:r>
              <a:t/>
            </a:r>
            <a:endParaRPr sz="1300">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AutoNum type="arabicPeriod" startAt="4"/>
            </a:pPr>
            <a:r>
              <a:rPr b="0" i="0" lang="en-GB" sz="1300" u="none" cap="none" strike="noStrike">
                <a:solidFill>
                  <a:schemeClr val="dk1"/>
                </a:solidFill>
                <a:latin typeface="Inter"/>
                <a:ea typeface="Inter"/>
                <a:cs typeface="Inter"/>
                <a:sym typeface="Inter"/>
              </a:rPr>
              <a:t>Status NIK akan berubah menjadi </a:t>
            </a:r>
            <a:r>
              <a:rPr b="0" i="0" lang="en-GB" sz="1300" u="none" cap="none" strike="noStrike">
                <a:solidFill>
                  <a:schemeClr val="dk1"/>
                </a:solidFill>
                <a:latin typeface="Inter SemiBold"/>
                <a:ea typeface="Inter SemiBold"/>
                <a:cs typeface="Inter SemiBold"/>
                <a:sym typeface="Inter SemiBold"/>
              </a:rPr>
              <a:t>“Terverifikasi”</a:t>
            </a:r>
            <a:r>
              <a:rPr b="0" i="0" lang="en-GB" sz="1300" u="none" cap="none" strike="noStrike">
                <a:solidFill>
                  <a:schemeClr val="dk1"/>
                </a:solidFill>
                <a:latin typeface="Inter"/>
                <a:ea typeface="Inter"/>
                <a:cs typeface="Inter"/>
                <a:sym typeface="Inter"/>
              </a:rPr>
              <a:t>.</a:t>
            </a:r>
            <a:endParaRPr b="0" i="0" sz="1300" u="none" cap="none" strike="noStrike">
              <a:solidFill>
                <a:schemeClr val="dk1"/>
              </a:solidFill>
              <a:latin typeface="Inter"/>
              <a:ea typeface="Inter"/>
              <a:cs typeface="Inter"/>
              <a:sym typeface="Inter"/>
            </a:endParaRPr>
          </a:p>
        </p:txBody>
      </p:sp>
      <p:sp>
        <p:nvSpPr>
          <p:cNvPr id="553" name="Google Shape;553;g2e0998a4dd5_0_0"/>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554" name="Google Shape;554;g2e0998a4dd5_0_0"/>
          <p:cNvSpPr txBox="1"/>
          <p:nvPr/>
        </p:nvSpPr>
        <p:spPr>
          <a:xfrm>
            <a:off x="903225" y="271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TATA CARA VERIFIKASI NIK - Untuk Dosen</a:t>
            </a:r>
            <a:endParaRPr b="1" i="0" sz="1600" u="none" cap="none" strike="noStrike">
              <a:solidFill>
                <a:srgbClr val="000000"/>
              </a:solidFill>
              <a:latin typeface="Inter"/>
              <a:ea typeface="Inter"/>
              <a:cs typeface="Inter"/>
              <a:sym typeface="Inter"/>
            </a:endParaRPr>
          </a:p>
        </p:txBody>
      </p:sp>
      <p:sp>
        <p:nvSpPr>
          <p:cNvPr id="555" name="Google Shape;555;g2e0998a4dd5_0_0"/>
          <p:cNvSpPr/>
          <p:nvPr/>
        </p:nvSpPr>
        <p:spPr>
          <a:xfrm>
            <a:off x="436100" y="295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1</a:t>
            </a:r>
            <a:endParaRPr b="0" i="0" sz="1400" u="none" cap="none" strike="noStrike">
              <a:solidFill>
                <a:srgbClr val="FFFFFF"/>
              </a:solidFill>
              <a:latin typeface="Inter SemiBold"/>
              <a:ea typeface="Inter SemiBold"/>
              <a:cs typeface="Inter SemiBold"/>
              <a:sym typeface="Inter SemiBold"/>
            </a:endParaRPr>
          </a:p>
        </p:txBody>
      </p:sp>
      <p:sp>
        <p:nvSpPr>
          <p:cNvPr id="556" name="Google Shape;556;g2e0998a4dd5_0_0"/>
          <p:cNvSpPr txBox="1"/>
          <p:nvPr/>
        </p:nvSpPr>
        <p:spPr>
          <a:xfrm>
            <a:off x="4600700" y="2977775"/>
            <a:ext cx="3924900" cy="525000"/>
          </a:xfrm>
          <a:prstGeom prst="rect">
            <a:avLst/>
          </a:prstGeom>
          <a:no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57" name="Google Shape;557;g2e0998a4dd5_0_0"/>
          <p:cNvSpPr/>
          <p:nvPr/>
        </p:nvSpPr>
        <p:spPr>
          <a:xfrm>
            <a:off x="7614176" y="2839144"/>
            <a:ext cx="328200" cy="315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5</a:t>
            </a:r>
            <a:endParaRPr b="1" i="0" sz="1400" u="none" cap="none" strike="noStrike">
              <a:solidFill>
                <a:srgbClr val="000000"/>
              </a:solidFill>
              <a:latin typeface="Arial"/>
              <a:ea typeface="Arial"/>
              <a:cs typeface="Arial"/>
              <a:sym typeface="Arial"/>
            </a:endParaRPr>
          </a:p>
        </p:txBody>
      </p:sp>
      <p:sp>
        <p:nvSpPr>
          <p:cNvPr id="558" name="Google Shape;558;g2e0998a4dd5_0_0"/>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
        <p:nvSpPr>
          <p:cNvPr id="559" name="Google Shape;559;g2e0998a4dd5_0_0"/>
          <p:cNvSpPr/>
          <p:nvPr/>
        </p:nvSpPr>
        <p:spPr>
          <a:xfrm>
            <a:off x="3445476" y="4912044"/>
            <a:ext cx="328200" cy="315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GB"/>
              <a:t>4</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72578136f9_0_643"/>
          <p:cNvSpPr txBox="1"/>
          <p:nvPr/>
        </p:nvSpPr>
        <p:spPr>
          <a:xfrm>
            <a:off x="7339200" y="1164375"/>
            <a:ext cx="4056900" cy="47571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AutoNum type="alphaUcPeriod"/>
            </a:pPr>
            <a:r>
              <a:rPr b="0" i="0" lang="en-GB" sz="1300" u="none" cap="none" strike="noStrike">
                <a:solidFill>
                  <a:schemeClr val="dk1"/>
                </a:solidFill>
                <a:latin typeface="Inter SemiBold"/>
                <a:ea typeface="Inter SemiBold"/>
                <a:cs typeface="Inter SemiBold"/>
                <a:sym typeface="Inter SemiBold"/>
              </a:rPr>
              <a:t>Verifikasi di Luar Jam yang Ditentukan</a:t>
            </a:r>
            <a:br>
              <a:rPr b="0" i="0" lang="en-GB" sz="1300" u="none" cap="none" strike="noStrike">
                <a:solidFill>
                  <a:schemeClr val="dk1"/>
                </a:solidFill>
                <a:latin typeface="Inter"/>
                <a:ea typeface="Inter"/>
                <a:cs typeface="Inter"/>
                <a:sym typeface="Inter"/>
              </a:rPr>
            </a:br>
            <a:r>
              <a:rPr b="0" i="0" lang="en-GB" sz="1300" u="none" cap="none" strike="noStrike">
                <a:solidFill>
                  <a:schemeClr val="dk1"/>
                </a:solidFill>
                <a:latin typeface="Inter"/>
                <a:ea typeface="Inter"/>
                <a:cs typeface="Inter"/>
                <a:sym typeface="Inter"/>
              </a:rPr>
              <a:t>Verifikasi NIK wajib dilakukan pada jam yang telah ditentukan, mengikuti sistem Dukcapil. Apabila dilakukan di luar jam tersebut, maka akan muncul pesan </a:t>
            </a:r>
            <a:r>
              <a:rPr b="0" i="1" lang="en-GB" sz="1300" u="none" cap="none" strike="noStrike">
                <a:solidFill>
                  <a:schemeClr val="dk1"/>
                </a:solidFill>
                <a:latin typeface="Inter"/>
                <a:ea typeface="Inter"/>
                <a:cs typeface="Inter"/>
                <a:sym typeface="Inter"/>
              </a:rPr>
              <a:t>error</a:t>
            </a:r>
            <a:r>
              <a:rPr b="0" i="0" lang="en-GB" sz="1300" u="none" cap="none" strike="noStrike">
                <a:solidFill>
                  <a:schemeClr val="dk1"/>
                </a:solidFill>
                <a:latin typeface="Inter"/>
                <a:ea typeface="Inter"/>
                <a:cs typeface="Inter"/>
                <a:sym typeface="Inter"/>
              </a:rPr>
              <a:t> seperti gambar di samping ini.</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Inter SemiBold"/>
                <a:ea typeface="Inter SemiBold"/>
                <a:cs typeface="Inter SemiBold"/>
                <a:sym typeface="Inter SemiBold"/>
              </a:rPr>
              <a:t>Solusi:</a:t>
            </a:r>
            <a:r>
              <a:rPr b="0" i="0" lang="en-GB" sz="1300" u="none" cap="none" strike="noStrike">
                <a:solidFill>
                  <a:schemeClr val="dk1"/>
                </a:solidFill>
                <a:latin typeface="Inter"/>
                <a:ea typeface="Inter"/>
                <a:cs typeface="Inter"/>
                <a:sym typeface="Inter"/>
              </a:rPr>
              <a:t> Ajukan kembali verifikasi NIK pada pukul 06.00 - 20.00 WIB/07.00 - 21.00 WITA/08.00 - 22.00 WIT.</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lphaUcPeriod" startAt="2"/>
            </a:pPr>
            <a:r>
              <a:rPr b="0" i="0" lang="en-GB" sz="1300" u="none" cap="none" strike="noStrike">
                <a:solidFill>
                  <a:schemeClr val="dk1"/>
                </a:solidFill>
                <a:latin typeface="Inter SemiBold"/>
                <a:ea typeface="Inter SemiBold"/>
                <a:cs typeface="Inter SemiBold"/>
                <a:sym typeface="Inter SemiBold"/>
              </a:rPr>
              <a:t>Rincian Data Belum Lengkap</a:t>
            </a:r>
            <a:br>
              <a:rPr b="0" i="0" lang="en-GB" sz="1300" u="none" cap="none" strike="noStrike">
                <a:solidFill>
                  <a:schemeClr val="dk1"/>
                </a:solidFill>
                <a:latin typeface="Inter"/>
                <a:ea typeface="Inter"/>
                <a:cs typeface="Inter"/>
                <a:sym typeface="Inter"/>
              </a:rPr>
            </a:br>
            <a:r>
              <a:rPr b="0" i="0" lang="en-GB" sz="1300" u="none" cap="none" strike="noStrike">
                <a:solidFill>
                  <a:schemeClr val="dk1"/>
                </a:solidFill>
                <a:latin typeface="Inter"/>
                <a:ea typeface="Inter"/>
                <a:cs typeface="Inter"/>
                <a:sym typeface="Inter"/>
              </a:rPr>
              <a:t>Anda akan menerima pesan eror seperti</a:t>
            </a:r>
            <a:br>
              <a:rPr b="0" i="0" lang="en-GB" sz="1300" u="none" cap="none" strike="noStrike">
                <a:solidFill>
                  <a:schemeClr val="dk1"/>
                </a:solidFill>
                <a:latin typeface="Inter"/>
                <a:ea typeface="Inter"/>
                <a:cs typeface="Inter"/>
                <a:sym typeface="Inter"/>
              </a:rPr>
            </a:br>
            <a:r>
              <a:rPr b="0" i="0" lang="en-GB" sz="1300" u="none" cap="none" strike="noStrike">
                <a:solidFill>
                  <a:schemeClr val="dk1"/>
                </a:solidFill>
                <a:latin typeface="Inter"/>
                <a:ea typeface="Inter"/>
                <a:cs typeface="Inter"/>
                <a:sym typeface="Inter"/>
              </a:rPr>
              <a:t>di samping ini apabila ada rincian data</a:t>
            </a:r>
            <a:br>
              <a:rPr b="0" i="0" lang="en-GB" sz="1300" u="none" cap="none" strike="noStrike">
                <a:solidFill>
                  <a:schemeClr val="dk1"/>
                </a:solidFill>
                <a:latin typeface="Inter"/>
                <a:ea typeface="Inter"/>
                <a:cs typeface="Inter"/>
                <a:sym typeface="Inter"/>
              </a:rPr>
            </a:br>
            <a:r>
              <a:rPr b="0" i="0" lang="en-GB" sz="1300" u="none" cap="none" strike="noStrike">
                <a:solidFill>
                  <a:schemeClr val="dk1"/>
                </a:solidFill>
                <a:latin typeface="Inter"/>
                <a:ea typeface="Inter"/>
                <a:cs typeface="Inter"/>
                <a:sym typeface="Inter"/>
              </a:rPr>
              <a:t>yang belum terisi.</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br>
              <a:rPr b="0" i="0" lang="en-GB" sz="1300" u="none" cap="none" strike="noStrike">
                <a:solidFill>
                  <a:schemeClr val="dk1"/>
                </a:solidFill>
                <a:latin typeface="Inter"/>
                <a:ea typeface="Inter"/>
                <a:cs typeface="Inter"/>
                <a:sym typeface="Inter"/>
              </a:rPr>
            </a:br>
            <a:r>
              <a:rPr b="0" i="0" lang="en-GB" sz="1300" u="none" cap="none" strike="noStrike">
                <a:solidFill>
                  <a:schemeClr val="dk1"/>
                </a:solidFill>
                <a:latin typeface="Inter"/>
                <a:ea typeface="Inter"/>
                <a:cs typeface="Inter"/>
                <a:sym typeface="Inter"/>
              </a:rPr>
              <a:t>Solusi: Silakan lengkapi kolom rincian data yang masih kosong tersebut, kemudian klik kembali </a:t>
            </a:r>
            <a:r>
              <a:rPr b="0" i="0" lang="en-GB" sz="1300" u="none" cap="none" strike="noStrike">
                <a:solidFill>
                  <a:schemeClr val="dk1"/>
                </a:solidFill>
                <a:latin typeface="Inter SemiBold"/>
                <a:ea typeface="Inter SemiBold"/>
                <a:cs typeface="Inter SemiBold"/>
                <a:sym typeface="Inter SemiBold"/>
              </a:rPr>
              <a:t>“Lanjutkan Verifikasi”</a:t>
            </a:r>
            <a:r>
              <a:rPr b="0" i="0" lang="en-GB" sz="1300" u="none" cap="none" strike="noStrike">
                <a:solidFill>
                  <a:schemeClr val="dk1"/>
                </a:solidFill>
                <a:latin typeface="Inter"/>
                <a:ea typeface="Inter"/>
                <a:cs typeface="Inter"/>
                <a:sym typeface="Inter"/>
              </a:rPr>
              <a:t>.</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p:txBody>
      </p:sp>
      <p:sp>
        <p:nvSpPr>
          <p:cNvPr id="566" name="Google Shape;566;g272578136f9_0_643"/>
          <p:cNvSpPr/>
          <p:nvPr/>
        </p:nvSpPr>
        <p:spPr>
          <a:xfrm>
            <a:off x="580575" y="-1609125"/>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567" name="Google Shape;567;g272578136f9_0_643"/>
          <p:cNvSpPr txBox="1"/>
          <p:nvPr/>
        </p:nvSpPr>
        <p:spPr>
          <a:xfrm>
            <a:off x="674625" y="-1308575"/>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600"/>
              <a:buFont typeface="Arial"/>
              <a:buNone/>
            </a:pPr>
            <a:r>
              <a:rPr b="1" i="0" lang="en-GB" sz="1600" u="none" cap="none" strike="noStrike">
                <a:solidFill>
                  <a:schemeClr val="dk1"/>
                </a:solidFill>
                <a:latin typeface="Rubik"/>
                <a:ea typeface="Rubik"/>
                <a:cs typeface="Rubik"/>
                <a:sym typeface="Rubik"/>
              </a:rPr>
              <a:t>PESAN ERROR UNTUK VERIFIKASI NIK YANG TERKENDALA</a:t>
            </a:r>
            <a:endParaRPr b="1" i="0" sz="1600" u="none" cap="none" strike="noStrike">
              <a:solidFill>
                <a:srgbClr val="000000"/>
              </a:solidFill>
              <a:latin typeface="Rubik"/>
              <a:ea typeface="Rubik"/>
              <a:cs typeface="Rubik"/>
              <a:sym typeface="Rubik"/>
            </a:endParaRPr>
          </a:p>
        </p:txBody>
      </p:sp>
      <p:sp>
        <p:nvSpPr>
          <p:cNvPr id="568" name="Google Shape;568;g272578136f9_0_643"/>
          <p:cNvSpPr/>
          <p:nvPr/>
        </p:nvSpPr>
        <p:spPr>
          <a:xfrm>
            <a:off x="207500" y="-1284500"/>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3</a:t>
            </a:r>
            <a:endParaRPr b="1" i="0" sz="1400" u="none" cap="none" strike="noStrike">
              <a:solidFill>
                <a:srgbClr val="FFFFFF"/>
              </a:solidFill>
              <a:latin typeface="Arial"/>
              <a:ea typeface="Arial"/>
              <a:cs typeface="Arial"/>
              <a:sym typeface="Arial"/>
            </a:endParaRPr>
          </a:p>
        </p:txBody>
      </p:sp>
      <p:pic>
        <p:nvPicPr>
          <p:cNvPr id="569" name="Google Shape;569;g272578136f9_0_643"/>
          <p:cNvPicPr preferRelativeResize="0"/>
          <p:nvPr/>
        </p:nvPicPr>
        <p:blipFill rotWithShape="1">
          <a:blip r:embed="rId3">
            <a:alphaModFix/>
          </a:blip>
          <a:srcRect b="0" l="0" r="0" t="0"/>
          <a:stretch/>
        </p:blipFill>
        <p:spPr>
          <a:xfrm>
            <a:off x="772300" y="928500"/>
            <a:ext cx="2809875" cy="4724400"/>
          </a:xfrm>
          <a:prstGeom prst="rect">
            <a:avLst/>
          </a:prstGeom>
          <a:noFill/>
          <a:ln cap="flat" cmpd="sng" w="9525">
            <a:solidFill>
              <a:srgbClr val="BFBFBF"/>
            </a:solidFill>
            <a:prstDash val="solid"/>
            <a:round/>
            <a:headEnd len="sm" w="sm" type="none"/>
            <a:tailEnd len="sm" w="sm" type="none"/>
          </a:ln>
        </p:spPr>
      </p:pic>
      <p:pic>
        <p:nvPicPr>
          <p:cNvPr id="570" name="Google Shape;570;g272578136f9_0_643"/>
          <p:cNvPicPr preferRelativeResize="0"/>
          <p:nvPr/>
        </p:nvPicPr>
        <p:blipFill rotWithShape="1">
          <a:blip r:embed="rId4">
            <a:alphaModFix/>
          </a:blip>
          <a:srcRect b="0" l="0" r="0" t="0"/>
          <a:stretch/>
        </p:blipFill>
        <p:spPr>
          <a:xfrm>
            <a:off x="3943475" y="928500"/>
            <a:ext cx="2922600" cy="4694925"/>
          </a:xfrm>
          <a:prstGeom prst="rect">
            <a:avLst/>
          </a:prstGeom>
          <a:noFill/>
          <a:ln cap="flat" cmpd="sng" w="9525">
            <a:solidFill>
              <a:srgbClr val="BFBFBF"/>
            </a:solidFill>
            <a:prstDash val="solid"/>
            <a:round/>
            <a:headEnd len="sm" w="sm" type="none"/>
            <a:tailEnd len="sm" w="sm" type="none"/>
          </a:ln>
        </p:spPr>
      </p:pic>
      <p:sp>
        <p:nvSpPr>
          <p:cNvPr id="571" name="Google Shape;571;g272578136f9_0_643"/>
          <p:cNvSpPr/>
          <p:nvPr/>
        </p:nvSpPr>
        <p:spPr>
          <a:xfrm>
            <a:off x="2743350" y="956475"/>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A</a:t>
            </a:r>
            <a:endParaRPr b="1" i="0" sz="1400" u="none" cap="none" strike="noStrike">
              <a:solidFill>
                <a:srgbClr val="000000"/>
              </a:solidFill>
              <a:latin typeface="Arial"/>
              <a:ea typeface="Arial"/>
              <a:cs typeface="Arial"/>
              <a:sym typeface="Arial"/>
            </a:endParaRPr>
          </a:p>
        </p:txBody>
      </p:sp>
      <p:sp>
        <p:nvSpPr>
          <p:cNvPr id="572" name="Google Shape;572;g272578136f9_0_643"/>
          <p:cNvSpPr/>
          <p:nvPr/>
        </p:nvSpPr>
        <p:spPr>
          <a:xfrm>
            <a:off x="6161475" y="956475"/>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B</a:t>
            </a:r>
            <a:endParaRPr b="1" i="0" sz="1400" u="none" cap="none" strike="noStrike">
              <a:solidFill>
                <a:srgbClr val="000000"/>
              </a:solidFill>
              <a:latin typeface="Arial"/>
              <a:ea typeface="Arial"/>
              <a:cs typeface="Arial"/>
              <a:sym typeface="Arial"/>
            </a:endParaRPr>
          </a:p>
        </p:txBody>
      </p:sp>
      <p:sp>
        <p:nvSpPr>
          <p:cNvPr id="573" name="Google Shape;573;g272578136f9_0_643"/>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574" name="Google Shape;574;g272578136f9_0_643"/>
          <p:cNvSpPr txBox="1"/>
          <p:nvPr/>
        </p:nvSpPr>
        <p:spPr>
          <a:xfrm>
            <a:off x="903225" y="271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PESAN ERROR UNTUK VERIFIKASI NIK YANG TERKENDALA</a:t>
            </a:r>
            <a:endParaRPr b="1" i="0" sz="1600" u="none" cap="none" strike="noStrike">
              <a:solidFill>
                <a:srgbClr val="000000"/>
              </a:solidFill>
              <a:latin typeface="Inter"/>
              <a:ea typeface="Inter"/>
              <a:cs typeface="Inter"/>
              <a:sym typeface="Inter"/>
            </a:endParaRPr>
          </a:p>
        </p:txBody>
      </p:sp>
      <p:sp>
        <p:nvSpPr>
          <p:cNvPr id="575" name="Google Shape;575;g272578136f9_0_643"/>
          <p:cNvSpPr/>
          <p:nvPr/>
        </p:nvSpPr>
        <p:spPr>
          <a:xfrm>
            <a:off x="436100" y="295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FFFFFF"/>
                </a:solidFill>
                <a:latin typeface="Inter SemiBold"/>
                <a:ea typeface="Inter SemiBold"/>
                <a:cs typeface="Inter SemiBold"/>
                <a:sym typeface="Inter SemiBold"/>
              </a:rPr>
              <a:t>2</a:t>
            </a:r>
            <a:endParaRPr b="0" i="0" sz="1400" u="none" cap="none" strike="noStrike">
              <a:solidFill>
                <a:srgbClr val="FFFFFF"/>
              </a:solidFill>
              <a:latin typeface="Inter SemiBold"/>
              <a:ea typeface="Inter SemiBold"/>
              <a:cs typeface="Inter SemiBold"/>
              <a:sym typeface="Inter SemiBold"/>
            </a:endParaRPr>
          </a:p>
        </p:txBody>
      </p:sp>
      <p:sp>
        <p:nvSpPr>
          <p:cNvPr id="576" name="Google Shape;576;g272578136f9_0_643"/>
          <p:cNvSpPr txBox="1"/>
          <p:nvPr/>
        </p:nvSpPr>
        <p:spPr>
          <a:xfrm>
            <a:off x="903225" y="1894275"/>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77" name="Google Shape;577;g272578136f9_0_643"/>
          <p:cNvSpPr txBox="1"/>
          <p:nvPr/>
        </p:nvSpPr>
        <p:spPr>
          <a:xfrm>
            <a:off x="903225" y="2230375"/>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78" name="Google Shape;578;g272578136f9_0_643"/>
          <p:cNvSpPr txBox="1"/>
          <p:nvPr/>
        </p:nvSpPr>
        <p:spPr>
          <a:xfrm>
            <a:off x="903225" y="2618950"/>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79" name="Google Shape;579;g272578136f9_0_643"/>
          <p:cNvSpPr txBox="1"/>
          <p:nvPr/>
        </p:nvSpPr>
        <p:spPr>
          <a:xfrm>
            <a:off x="903225" y="3908525"/>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80" name="Google Shape;580;g272578136f9_0_643"/>
          <p:cNvSpPr txBox="1"/>
          <p:nvPr/>
        </p:nvSpPr>
        <p:spPr>
          <a:xfrm>
            <a:off x="903225" y="4253375"/>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81" name="Google Shape;581;g272578136f9_0_643"/>
          <p:cNvSpPr txBox="1"/>
          <p:nvPr/>
        </p:nvSpPr>
        <p:spPr>
          <a:xfrm>
            <a:off x="4062025" y="1894275"/>
            <a:ext cx="1980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82" name="Google Shape;582;g272578136f9_0_643"/>
          <p:cNvSpPr txBox="1"/>
          <p:nvPr/>
        </p:nvSpPr>
        <p:spPr>
          <a:xfrm>
            <a:off x="4062025" y="2275075"/>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83" name="Google Shape;583;g272578136f9_0_643"/>
          <p:cNvSpPr txBox="1"/>
          <p:nvPr/>
        </p:nvSpPr>
        <p:spPr>
          <a:xfrm>
            <a:off x="4062025" y="2618950"/>
            <a:ext cx="1491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84" name="Google Shape;584;g272578136f9_0_643"/>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272578136f9_0_666"/>
          <p:cNvSpPr txBox="1"/>
          <p:nvPr/>
        </p:nvSpPr>
        <p:spPr>
          <a:xfrm>
            <a:off x="7210650" y="818100"/>
            <a:ext cx="4579200" cy="56799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15000"/>
              </a:lnSpc>
              <a:spcBef>
                <a:spcPts val="0"/>
              </a:spcBef>
              <a:spcAft>
                <a:spcPts val="0"/>
              </a:spcAft>
              <a:buClr>
                <a:schemeClr val="dk1"/>
              </a:buClr>
              <a:buSzPts val="1200"/>
              <a:buFont typeface="Arial"/>
              <a:buAutoNum type="alphaUcPeriod" startAt="3"/>
            </a:pPr>
            <a:r>
              <a:rPr b="0" i="0" lang="en-GB" sz="1200" u="none" cap="none" strike="noStrike">
                <a:solidFill>
                  <a:schemeClr val="dk1"/>
                </a:solidFill>
                <a:latin typeface="Inter SemiBold"/>
                <a:ea typeface="Inter SemiBold"/>
                <a:cs typeface="Inter SemiBold"/>
                <a:sym typeface="Inter SemiBold"/>
              </a:rPr>
              <a:t>Terdapat Ketidaksesuaian Data dengan</a:t>
            </a:r>
            <a:br>
              <a:rPr b="0" i="0" lang="en-GB" sz="1200" u="none" cap="none" strike="noStrike">
                <a:solidFill>
                  <a:schemeClr val="dk1"/>
                </a:solidFill>
                <a:latin typeface="Inter SemiBold"/>
                <a:ea typeface="Inter SemiBold"/>
                <a:cs typeface="Inter SemiBold"/>
                <a:sym typeface="Inter SemiBold"/>
              </a:rPr>
            </a:br>
            <a:r>
              <a:rPr b="0" i="0" lang="en-GB" sz="1200" u="none" cap="none" strike="noStrike">
                <a:solidFill>
                  <a:schemeClr val="dk1"/>
                </a:solidFill>
                <a:latin typeface="Inter SemiBold"/>
                <a:ea typeface="Inter SemiBold"/>
                <a:cs typeface="Inter SemiBold"/>
                <a:sym typeface="Inter SemiBold"/>
              </a:rPr>
              <a:t>Data di SISTER</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Apabila rincian data nama lengkap, tempat lahir, tanggal lahir, atau jenis kelamin yang Anda masukkan tidak sesuai dengan data di SISTER, maka verifikasi NIK belum bisa dilanjutkan.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SemiBold"/>
              <a:ea typeface="Inter SemiBold"/>
              <a:cs typeface="Inter SemiBold"/>
              <a:sym typeface="Inter SemiBold"/>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chemeClr val="dk1"/>
                </a:solidFill>
                <a:latin typeface="Inter SemiBold"/>
                <a:ea typeface="Inter SemiBold"/>
                <a:cs typeface="Inter SemiBold"/>
                <a:sym typeface="Inter SemiBold"/>
              </a:rPr>
              <a:t>Solusi: </a:t>
            </a:r>
            <a:r>
              <a:rPr b="0" i="0" lang="en-GB" sz="1200" u="none" cap="none" strike="noStrike">
                <a:solidFill>
                  <a:schemeClr val="dk1"/>
                </a:solidFill>
                <a:latin typeface="Inter"/>
                <a:ea typeface="Inter"/>
                <a:cs typeface="Inter"/>
                <a:sym typeface="Inter"/>
              </a:rPr>
              <a:t>Cek data Anda di SISTER. Jika ternyata data di SISTER belum tepat, maka Anda perlu mengajukan penyesuaian data secara langsung maupun mengajukan perubahan data dosen (PDD) untuk data yang memerlukan validasi.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304800" lvl="0" marL="457200" marR="0" rtl="0" algn="l">
              <a:lnSpc>
                <a:spcPct val="115000"/>
              </a:lnSpc>
              <a:spcBef>
                <a:spcPts val="0"/>
              </a:spcBef>
              <a:spcAft>
                <a:spcPts val="0"/>
              </a:spcAft>
              <a:buClr>
                <a:schemeClr val="dk1"/>
              </a:buClr>
              <a:buSzPts val="1200"/>
              <a:buFont typeface="Arial"/>
              <a:buAutoNum type="alphaUcPeriod" startAt="4"/>
            </a:pPr>
            <a:r>
              <a:rPr b="0" i="0" lang="en-GB" sz="1200" u="none" cap="none" strike="noStrike">
                <a:solidFill>
                  <a:schemeClr val="dk1"/>
                </a:solidFill>
                <a:latin typeface="Inter SemiBold"/>
                <a:ea typeface="Inter SemiBold"/>
                <a:cs typeface="Inter SemiBold"/>
                <a:sym typeface="Inter SemiBold"/>
              </a:rPr>
              <a:t>Terdapat Ketidaksesuaian Data NIK atau</a:t>
            </a:r>
            <a:br>
              <a:rPr b="0" i="0" lang="en-GB" sz="1200" u="none" cap="none" strike="noStrike">
                <a:solidFill>
                  <a:schemeClr val="dk1"/>
                </a:solidFill>
                <a:latin typeface="Inter SemiBold"/>
                <a:ea typeface="Inter SemiBold"/>
                <a:cs typeface="Inter SemiBold"/>
                <a:sym typeface="Inter SemiBold"/>
              </a:rPr>
            </a:br>
            <a:r>
              <a:rPr b="0" i="0" lang="en-GB" sz="1200" u="none" cap="none" strike="noStrike">
                <a:solidFill>
                  <a:schemeClr val="dk1"/>
                </a:solidFill>
                <a:latin typeface="Inter SemiBold"/>
                <a:ea typeface="Inter SemiBold"/>
                <a:cs typeface="Inter SemiBold"/>
                <a:sym typeface="Inter SemiBold"/>
              </a:rPr>
              <a:t>Nama Ibu Kandung</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Anda akan menerima pesan </a:t>
            </a:r>
            <a:r>
              <a:rPr b="0" i="1" lang="en-GB" sz="1200" u="none" cap="none" strike="noStrike">
                <a:solidFill>
                  <a:schemeClr val="dk1"/>
                </a:solidFill>
                <a:latin typeface="Inter"/>
                <a:ea typeface="Inter"/>
                <a:cs typeface="Inter"/>
                <a:sym typeface="Inter"/>
              </a:rPr>
              <a:t>error</a:t>
            </a:r>
            <a:r>
              <a:rPr b="0" i="0" lang="en-GB" sz="1200" u="none" cap="none" strike="noStrike">
                <a:solidFill>
                  <a:schemeClr val="dk1"/>
                </a:solidFill>
                <a:latin typeface="Inter"/>
                <a:ea typeface="Inter"/>
                <a:cs typeface="Inter"/>
                <a:sym typeface="Inter"/>
              </a:rPr>
              <a:t> berikut jika terjadi ketidaksesuaian data NIK atau Nama Ibu Kandung yang Anda masukkan dengan data di Dukcapil.</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chemeClr val="dk1"/>
                </a:solidFill>
                <a:latin typeface="Inter SemiBold"/>
                <a:ea typeface="Inter SemiBold"/>
                <a:cs typeface="Inter SemiBold"/>
                <a:sym typeface="Inter SemiBold"/>
              </a:rPr>
              <a:t>Solusi: </a:t>
            </a:r>
            <a:r>
              <a:rPr b="0" i="0" lang="en-GB" sz="1200" u="none" cap="none" strike="noStrike">
                <a:solidFill>
                  <a:schemeClr val="dk1"/>
                </a:solidFill>
                <a:latin typeface="Inter"/>
                <a:ea typeface="Inter"/>
                <a:cs typeface="Inter"/>
                <a:sym typeface="Inter"/>
              </a:rPr>
              <a:t>Cek kembali penulisan NIK dan nama ibu kandung Anda, pastikan tidak ada kesalahan penulisan. Jika merasa sudah memasukkan dengan tepat, silakan koordinasi dengan pihak Dukcapil untuk memeriksa data Anda yang tercatat di Dukcapil.</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p:txBody>
      </p:sp>
      <p:pic>
        <p:nvPicPr>
          <p:cNvPr id="591" name="Google Shape;591;g272578136f9_0_666"/>
          <p:cNvPicPr preferRelativeResize="0"/>
          <p:nvPr/>
        </p:nvPicPr>
        <p:blipFill rotWithShape="1">
          <a:blip r:embed="rId3">
            <a:alphaModFix/>
          </a:blip>
          <a:srcRect b="0" l="0" r="0" t="0"/>
          <a:stretch/>
        </p:blipFill>
        <p:spPr>
          <a:xfrm>
            <a:off x="793650" y="803625"/>
            <a:ext cx="3066509" cy="5013225"/>
          </a:xfrm>
          <a:prstGeom prst="rect">
            <a:avLst/>
          </a:prstGeom>
          <a:noFill/>
          <a:ln cap="flat" cmpd="sng" w="9525">
            <a:solidFill>
              <a:srgbClr val="BFBFBF"/>
            </a:solidFill>
            <a:prstDash val="solid"/>
            <a:round/>
            <a:headEnd len="sm" w="sm" type="none"/>
            <a:tailEnd len="sm" w="sm" type="none"/>
          </a:ln>
        </p:spPr>
      </p:pic>
      <p:pic>
        <p:nvPicPr>
          <p:cNvPr id="592" name="Google Shape;592;g272578136f9_0_666"/>
          <p:cNvPicPr preferRelativeResize="0"/>
          <p:nvPr/>
        </p:nvPicPr>
        <p:blipFill rotWithShape="1">
          <a:blip r:embed="rId4">
            <a:alphaModFix/>
          </a:blip>
          <a:srcRect b="0" l="0" r="0" t="0"/>
          <a:stretch/>
        </p:blipFill>
        <p:spPr>
          <a:xfrm>
            <a:off x="4029377" y="803626"/>
            <a:ext cx="2952548" cy="5013225"/>
          </a:xfrm>
          <a:prstGeom prst="rect">
            <a:avLst/>
          </a:prstGeom>
          <a:noFill/>
          <a:ln cap="flat" cmpd="sng" w="9525">
            <a:solidFill>
              <a:srgbClr val="BFBFBF"/>
            </a:solidFill>
            <a:prstDash val="solid"/>
            <a:round/>
            <a:headEnd len="sm" w="sm" type="none"/>
            <a:tailEnd len="sm" w="sm" type="none"/>
          </a:ln>
        </p:spPr>
      </p:pic>
      <p:sp>
        <p:nvSpPr>
          <p:cNvPr id="593" name="Google Shape;593;g272578136f9_0_666"/>
          <p:cNvSpPr/>
          <p:nvPr/>
        </p:nvSpPr>
        <p:spPr>
          <a:xfrm>
            <a:off x="2854225" y="8758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C</a:t>
            </a:r>
            <a:endParaRPr b="1" i="0" sz="1400" u="none" cap="none" strike="noStrike">
              <a:solidFill>
                <a:srgbClr val="000000"/>
              </a:solidFill>
              <a:latin typeface="Arial"/>
              <a:ea typeface="Arial"/>
              <a:cs typeface="Arial"/>
              <a:sym typeface="Arial"/>
            </a:endParaRPr>
          </a:p>
        </p:txBody>
      </p:sp>
      <p:sp>
        <p:nvSpPr>
          <p:cNvPr id="594" name="Google Shape;594;g272578136f9_0_666"/>
          <p:cNvSpPr/>
          <p:nvPr/>
        </p:nvSpPr>
        <p:spPr>
          <a:xfrm>
            <a:off x="6111075" y="84970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a:t>
            </a:r>
            <a:endParaRPr b="1" i="0" sz="1400" u="none" cap="none" strike="noStrike">
              <a:solidFill>
                <a:srgbClr val="000000"/>
              </a:solidFill>
              <a:latin typeface="Arial"/>
              <a:ea typeface="Arial"/>
              <a:cs typeface="Arial"/>
              <a:sym typeface="Arial"/>
            </a:endParaRPr>
          </a:p>
        </p:txBody>
      </p:sp>
      <p:sp>
        <p:nvSpPr>
          <p:cNvPr id="595" name="Google Shape;595;g272578136f9_0_66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596" name="Google Shape;596;g272578136f9_0_666"/>
          <p:cNvSpPr txBox="1"/>
          <p:nvPr/>
        </p:nvSpPr>
        <p:spPr>
          <a:xfrm>
            <a:off x="903225" y="271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PESAN ERROR UNTUK VERIFIKASI NIK YANG TERKENDALA</a:t>
            </a:r>
            <a:endParaRPr b="1" i="0" sz="1600" u="none" cap="none" strike="noStrike">
              <a:solidFill>
                <a:srgbClr val="000000"/>
              </a:solidFill>
              <a:latin typeface="Inter"/>
              <a:ea typeface="Inter"/>
              <a:cs typeface="Inter"/>
              <a:sym typeface="Inter"/>
            </a:endParaRPr>
          </a:p>
        </p:txBody>
      </p:sp>
      <p:sp>
        <p:nvSpPr>
          <p:cNvPr id="597" name="Google Shape;597;g272578136f9_0_666"/>
          <p:cNvSpPr/>
          <p:nvPr/>
        </p:nvSpPr>
        <p:spPr>
          <a:xfrm>
            <a:off x="436100" y="295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GB">
                <a:solidFill>
                  <a:srgbClr val="FFFFFF"/>
                </a:solidFill>
                <a:latin typeface="Inter SemiBold"/>
                <a:ea typeface="Inter SemiBold"/>
                <a:cs typeface="Inter SemiBold"/>
                <a:sym typeface="Inter SemiBold"/>
              </a:rPr>
              <a:t>2</a:t>
            </a:r>
            <a:endParaRPr b="0" i="0" sz="1400" u="none" cap="none" strike="noStrike">
              <a:solidFill>
                <a:srgbClr val="FFFFFF"/>
              </a:solidFill>
              <a:latin typeface="Inter SemiBold"/>
              <a:ea typeface="Inter SemiBold"/>
              <a:cs typeface="Inter SemiBold"/>
              <a:sym typeface="Inter SemiBold"/>
            </a:endParaRPr>
          </a:p>
        </p:txBody>
      </p:sp>
      <p:sp>
        <p:nvSpPr>
          <p:cNvPr id="598" name="Google Shape;598;g272578136f9_0_666"/>
          <p:cNvSpPr txBox="1"/>
          <p:nvPr/>
        </p:nvSpPr>
        <p:spPr>
          <a:xfrm>
            <a:off x="903225" y="1868050"/>
            <a:ext cx="19509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599" name="Google Shape;599;g272578136f9_0_666"/>
          <p:cNvSpPr txBox="1"/>
          <p:nvPr/>
        </p:nvSpPr>
        <p:spPr>
          <a:xfrm>
            <a:off x="903225" y="2247875"/>
            <a:ext cx="8448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0" name="Google Shape;600;g272578136f9_0_666"/>
          <p:cNvSpPr txBox="1"/>
          <p:nvPr/>
        </p:nvSpPr>
        <p:spPr>
          <a:xfrm>
            <a:off x="903225" y="2627700"/>
            <a:ext cx="8448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1" name="Google Shape;601;g272578136f9_0_666"/>
          <p:cNvSpPr txBox="1"/>
          <p:nvPr/>
        </p:nvSpPr>
        <p:spPr>
          <a:xfrm>
            <a:off x="903225" y="4704550"/>
            <a:ext cx="10197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2" name="Google Shape;602;g272578136f9_0_666"/>
          <p:cNvSpPr txBox="1"/>
          <p:nvPr/>
        </p:nvSpPr>
        <p:spPr>
          <a:xfrm>
            <a:off x="903225" y="5058150"/>
            <a:ext cx="8448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3" name="Google Shape;603;g272578136f9_0_666"/>
          <p:cNvSpPr txBox="1"/>
          <p:nvPr/>
        </p:nvSpPr>
        <p:spPr>
          <a:xfrm>
            <a:off x="4154550" y="1790300"/>
            <a:ext cx="15648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4" name="Google Shape;604;g272578136f9_0_666"/>
          <p:cNvSpPr txBox="1"/>
          <p:nvPr/>
        </p:nvSpPr>
        <p:spPr>
          <a:xfrm>
            <a:off x="4154550" y="2170125"/>
            <a:ext cx="8448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5" name="Google Shape;605;g272578136f9_0_666"/>
          <p:cNvSpPr txBox="1"/>
          <p:nvPr/>
        </p:nvSpPr>
        <p:spPr>
          <a:xfrm>
            <a:off x="4154550" y="2549950"/>
            <a:ext cx="8448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06" name="Google Shape;606;g272578136f9_0_66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72578136f9_0_686"/>
          <p:cNvSpPr txBox="1"/>
          <p:nvPr/>
        </p:nvSpPr>
        <p:spPr>
          <a:xfrm>
            <a:off x="7315050" y="1120200"/>
            <a:ext cx="3920700" cy="46176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15000"/>
              </a:lnSpc>
              <a:spcBef>
                <a:spcPts val="0"/>
              </a:spcBef>
              <a:spcAft>
                <a:spcPts val="0"/>
              </a:spcAft>
              <a:buClr>
                <a:schemeClr val="dk1"/>
              </a:buClr>
              <a:buSzPts val="1200"/>
              <a:buFont typeface="Arial"/>
              <a:buAutoNum type="alphaUcPeriod" startAt="5"/>
            </a:pPr>
            <a:r>
              <a:rPr b="0" i="0" lang="en-GB" sz="1200" u="none" cap="none" strike="noStrike">
                <a:solidFill>
                  <a:schemeClr val="dk1"/>
                </a:solidFill>
                <a:latin typeface="Inter SemiBold"/>
                <a:ea typeface="Inter SemiBold"/>
                <a:cs typeface="Inter SemiBold"/>
                <a:sym typeface="Inter SemiBold"/>
              </a:rPr>
              <a:t>Data NIK Tidak Ditemukan</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Data NIK yang Anda masukkan tidak ditemukan dan tidak sesuai dengan data</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di Dukcapil.</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chemeClr val="dk1"/>
                </a:solidFill>
                <a:latin typeface="Inter SemiBold"/>
                <a:ea typeface="Inter SemiBold"/>
                <a:cs typeface="Inter SemiBold"/>
                <a:sym typeface="Inter SemiBold"/>
              </a:rPr>
              <a:t>Solusi: </a:t>
            </a:r>
            <a:r>
              <a:rPr b="0" i="0" lang="en-GB" sz="1200" u="none" cap="none" strike="noStrike">
                <a:solidFill>
                  <a:schemeClr val="dk1"/>
                </a:solidFill>
                <a:latin typeface="Inter"/>
                <a:ea typeface="Inter"/>
                <a:cs typeface="Inter"/>
                <a:sym typeface="Inter"/>
              </a:rPr>
              <a:t>Pastikan tidak ada kesalahan penulisan, jika ada kesalahan penulisan mohon perbaiki dan klik kembali </a:t>
            </a:r>
            <a:r>
              <a:rPr b="0" i="0" lang="en-GB" sz="1200" u="none" cap="none" strike="noStrike">
                <a:solidFill>
                  <a:schemeClr val="dk1"/>
                </a:solidFill>
                <a:latin typeface="Inter SemiBold"/>
                <a:ea typeface="Inter SemiBold"/>
                <a:cs typeface="Inter SemiBold"/>
                <a:sym typeface="Inter SemiBold"/>
              </a:rPr>
              <a:t>“Lanjutkan Verifikasi”</a:t>
            </a:r>
            <a:r>
              <a:rPr b="0" i="0" lang="en-GB" sz="1200" u="none" cap="none" strike="noStrike">
                <a:solidFill>
                  <a:schemeClr val="dk1"/>
                </a:solidFill>
                <a:latin typeface="Inter"/>
                <a:ea typeface="Inter"/>
                <a:cs typeface="Inter"/>
                <a:sym typeface="Inter"/>
              </a:rPr>
              <a:t>. Apabila masih berkendala, mohon hubungi kami melalui tombol Pusat Bantuan.</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304800" lvl="0" marL="457200" marR="0" rtl="0" algn="l">
              <a:lnSpc>
                <a:spcPct val="115000"/>
              </a:lnSpc>
              <a:spcBef>
                <a:spcPts val="0"/>
              </a:spcBef>
              <a:spcAft>
                <a:spcPts val="0"/>
              </a:spcAft>
              <a:buClr>
                <a:schemeClr val="dk1"/>
              </a:buClr>
              <a:buSzPts val="1200"/>
              <a:buFont typeface="Arial"/>
              <a:buAutoNum type="alphaUcPeriod" startAt="6"/>
            </a:pPr>
            <a:r>
              <a:rPr b="0" i="0" lang="en-GB" sz="1200" u="none" cap="none" strike="noStrike">
                <a:solidFill>
                  <a:schemeClr val="dk1"/>
                </a:solidFill>
                <a:latin typeface="Inter SemiBold"/>
                <a:ea typeface="Inter SemiBold"/>
                <a:cs typeface="Inter SemiBold"/>
                <a:sym typeface="Inter SemiBold"/>
              </a:rPr>
              <a:t>Kendala Sistem</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Jika sedang terjadi kendala sistem, maka Anda akan menerima pesan eror seperti</a:t>
            </a:r>
            <a:br>
              <a:rPr b="0" i="0" lang="en-GB" sz="1200" u="none" cap="none" strike="noStrike">
                <a:solidFill>
                  <a:schemeClr val="dk1"/>
                </a:solidFill>
                <a:latin typeface="Inter"/>
                <a:ea typeface="Inter"/>
                <a:cs typeface="Inter"/>
                <a:sym typeface="Inter"/>
              </a:rPr>
            </a:br>
            <a:r>
              <a:rPr b="0" i="0" lang="en-GB" sz="1200" u="none" cap="none" strike="noStrike">
                <a:solidFill>
                  <a:schemeClr val="dk1"/>
                </a:solidFill>
                <a:latin typeface="Inter"/>
                <a:ea typeface="Inter"/>
                <a:cs typeface="Inter"/>
                <a:sym typeface="Inter"/>
              </a:rPr>
              <a:t>di samping ini.</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200"/>
              <a:buFont typeface="Arial"/>
              <a:buNone/>
            </a:pPr>
            <a:r>
              <a:rPr b="0" i="0" lang="en-GB" sz="1200" u="none" cap="none" strike="noStrike">
                <a:solidFill>
                  <a:schemeClr val="dk1"/>
                </a:solidFill>
                <a:latin typeface="Inter SemiBold"/>
                <a:ea typeface="Inter SemiBold"/>
                <a:cs typeface="Inter SemiBold"/>
                <a:sym typeface="Inter SemiBold"/>
              </a:rPr>
              <a:t>Solusi: </a:t>
            </a:r>
            <a:r>
              <a:rPr b="0" i="0" lang="en-GB" sz="1200" u="none" cap="none" strike="noStrike">
                <a:solidFill>
                  <a:schemeClr val="dk1"/>
                </a:solidFill>
                <a:latin typeface="Inter"/>
                <a:ea typeface="Inter"/>
                <a:cs typeface="Inter"/>
                <a:sym typeface="Inter"/>
              </a:rPr>
              <a:t>Harap menunggu dan coba lagi setelah beberapa saat. Jika masih berkendala, hubungi kami melalui tombol Pusat Bantuan.</a:t>
            </a:r>
            <a:endParaRPr b="0" i="0" sz="1200" u="none" cap="none" strike="noStrike">
              <a:solidFill>
                <a:schemeClr val="dk1"/>
              </a:solidFill>
              <a:latin typeface="Inter"/>
              <a:ea typeface="Inter"/>
              <a:cs typeface="Inter"/>
              <a:sym typeface="Inter"/>
            </a:endParaRPr>
          </a:p>
        </p:txBody>
      </p:sp>
      <p:pic>
        <p:nvPicPr>
          <p:cNvPr id="613" name="Google Shape;613;g272578136f9_0_686"/>
          <p:cNvPicPr preferRelativeResize="0"/>
          <p:nvPr/>
        </p:nvPicPr>
        <p:blipFill rotWithShape="1">
          <a:blip r:embed="rId3">
            <a:alphaModFix/>
          </a:blip>
          <a:srcRect b="0" l="0" r="0" t="0"/>
          <a:stretch/>
        </p:blipFill>
        <p:spPr>
          <a:xfrm>
            <a:off x="766625" y="878100"/>
            <a:ext cx="2973422" cy="4934875"/>
          </a:xfrm>
          <a:prstGeom prst="rect">
            <a:avLst/>
          </a:prstGeom>
          <a:noFill/>
          <a:ln cap="flat" cmpd="sng" w="9525">
            <a:solidFill>
              <a:srgbClr val="BFBFBF"/>
            </a:solidFill>
            <a:prstDash val="solid"/>
            <a:round/>
            <a:headEnd len="sm" w="sm" type="none"/>
            <a:tailEnd len="sm" w="sm" type="none"/>
          </a:ln>
        </p:spPr>
      </p:pic>
      <p:pic>
        <p:nvPicPr>
          <p:cNvPr id="614" name="Google Shape;614;g272578136f9_0_686"/>
          <p:cNvPicPr preferRelativeResize="0"/>
          <p:nvPr/>
        </p:nvPicPr>
        <p:blipFill rotWithShape="1">
          <a:blip r:embed="rId4">
            <a:alphaModFix/>
          </a:blip>
          <a:srcRect b="0" l="0" r="0" t="0"/>
          <a:stretch/>
        </p:blipFill>
        <p:spPr>
          <a:xfrm>
            <a:off x="3850664" y="878100"/>
            <a:ext cx="3023661" cy="4934875"/>
          </a:xfrm>
          <a:prstGeom prst="rect">
            <a:avLst/>
          </a:prstGeom>
          <a:noFill/>
          <a:ln cap="flat" cmpd="sng" w="9525">
            <a:solidFill>
              <a:srgbClr val="BFBFBF"/>
            </a:solidFill>
            <a:prstDash val="solid"/>
            <a:round/>
            <a:headEnd len="sm" w="sm" type="none"/>
            <a:tailEnd len="sm" w="sm" type="none"/>
          </a:ln>
        </p:spPr>
      </p:pic>
      <p:sp>
        <p:nvSpPr>
          <p:cNvPr id="615" name="Google Shape;615;g272578136f9_0_686"/>
          <p:cNvSpPr/>
          <p:nvPr/>
        </p:nvSpPr>
        <p:spPr>
          <a:xfrm>
            <a:off x="3088050" y="96140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E</a:t>
            </a:r>
            <a:endParaRPr b="1" i="0" sz="1400" u="none" cap="none" strike="noStrike">
              <a:solidFill>
                <a:srgbClr val="000000"/>
              </a:solidFill>
              <a:latin typeface="Arial"/>
              <a:ea typeface="Arial"/>
              <a:cs typeface="Arial"/>
              <a:sym typeface="Arial"/>
            </a:endParaRPr>
          </a:p>
        </p:txBody>
      </p:sp>
      <p:sp>
        <p:nvSpPr>
          <p:cNvPr id="616" name="Google Shape;616;g272578136f9_0_686"/>
          <p:cNvSpPr/>
          <p:nvPr/>
        </p:nvSpPr>
        <p:spPr>
          <a:xfrm>
            <a:off x="6222150" y="96140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F</a:t>
            </a:r>
            <a:endParaRPr b="1" i="0" sz="1400" u="none" cap="none" strike="noStrike">
              <a:solidFill>
                <a:srgbClr val="000000"/>
              </a:solidFill>
              <a:latin typeface="Arial"/>
              <a:ea typeface="Arial"/>
              <a:cs typeface="Arial"/>
              <a:sym typeface="Arial"/>
            </a:endParaRPr>
          </a:p>
        </p:txBody>
      </p:sp>
      <p:sp>
        <p:nvSpPr>
          <p:cNvPr id="617" name="Google Shape;617;g272578136f9_0_68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18" name="Google Shape;618;g272578136f9_0_686"/>
          <p:cNvSpPr txBox="1"/>
          <p:nvPr/>
        </p:nvSpPr>
        <p:spPr>
          <a:xfrm>
            <a:off x="903225" y="2711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PESAN ERROR UNTUK VERIFIKASI NIK YANG TERKENDALA</a:t>
            </a:r>
            <a:endParaRPr b="1" i="0" sz="1600" u="none" cap="none" strike="noStrike">
              <a:solidFill>
                <a:srgbClr val="000000"/>
              </a:solidFill>
              <a:latin typeface="Inter"/>
              <a:ea typeface="Inter"/>
              <a:cs typeface="Inter"/>
              <a:sym typeface="Inter"/>
            </a:endParaRPr>
          </a:p>
        </p:txBody>
      </p:sp>
      <p:sp>
        <p:nvSpPr>
          <p:cNvPr id="619" name="Google Shape;619;g272578136f9_0_686"/>
          <p:cNvSpPr/>
          <p:nvPr/>
        </p:nvSpPr>
        <p:spPr>
          <a:xfrm>
            <a:off x="436100" y="2951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GB">
                <a:solidFill>
                  <a:srgbClr val="FFFFFF"/>
                </a:solidFill>
                <a:latin typeface="Inter SemiBold"/>
                <a:ea typeface="Inter SemiBold"/>
                <a:cs typeface="Inter SemiBold"/>
                <a:sym typeface="Inter SemiBold"/>
              </a:rPr>
              <a:t>2</a:t>
            </a:r>
            <a:endParaRPr b="0" i="0" sz="1400" u="none" cap="none" strike="noStrike">
              <a:solidFill>
                <a:srgbClr val="FFFFFF"/>
              </a:solidFill>
              <a:latin typeface="Inter SemiBold"/>
              <a:ea typeface="Inter SemiBold"/>
              <a:cs typeface="Inter SemiBold"/>
              <a:sym typeface="Inter SemiBold"/>
            </a:endParaRPr>
          </a:p>
        </p:txBody>
      </p:sp>
      <p:sp>
        <p:nvSpPr>
          <p:cNvPr id="620" name="Google Shape;620;g272578136f9_0_686"/>
          <p:cNvSpPr txBox="1"/>
          <p:nvPr/>
        </p:nvSpPr>
        <p:spPr>
          <a:xfrm>
            <a:off x="946975" y="1897975"/>
            <a:ext cx="15357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1" name="Google Shape;621;g272578136f9_0_686"/>
          <p:cNvSpPr txBox="1"/>
          <p:nvPr/>
        </p:nvSpPr>
        <p:spPr>
          <a:xfrm>
            <a:off x="3968525" y="1897975"/>
            <a:ext cx="15357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2" name="Google Shape;622;g272578136f9_0_686"/>
          <p:cNvSpPr txBox="1"/>
          <p:nvPr/>
        </p:nvSpPr>
        <p:spPr>
          <a:xfrm>
            <a:off x="903225" y="2281500"/>
            <a:ext cx="7923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3" name="Google Shape;623;g272578136f9_0_686"/>
          <p:cNvSpPr txBox="1"/>
          <p:nvPr/>
        </p:nvSpPr>
        <p:spPr>
          <a:xfrm>
            <a:off x="3968525" y="2281500"/>
            <a:ext cx="7923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4" name="Google Shape;624;g272578136f9_0_686"/>
          <p:cNvSpPr txBox="1"/>
          <p:nvPr/>
        </p:nvSpPr>
        <p:spPr>
          <a:xfrm>
            <a:off x="903225" y="2665025"/>
            <a:ext cx="7923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5" name="Google Shape;625;g272578136f9_0_686"/>
          <p:cNvSpPr txBox="1"/>
          <p:nvPr/>
        </p:nvSpPr>
        <p:spPr>
          <a:xfrm>
            <a:off x="3968525" y="2665025"/>
            <a:ext cx="7923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6" name="Google Shape;626;g272578136f9_0_686"/>
          <p:cNvSpPr txBox="1"/>
          <p:nvPr/>
        </p:nvSpPr>
        <p:spPr>
          <a:xfrm>
            <a:off x="946975" y="4509375"/>
            <a:ext cx="15357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7" name="Google Shape;627;g272578136f9_0_686"/>
          <p:cNvSpPr txBox="1"/>
          <p:nvPr/>
        </p:nvSpPr>
        <p:spPr>
          <a:xfrm>
            <a:off x="3968525" y="4434350"/>
            <a:ext cx="1535700" cy="140100"/>
          </a:xfrm>
          <a:prstGeom prst="rect">
            <a:avLst/>
          </a:prstGeom>
          <a:solidFill>
            <a:srgbClr val="BFBFB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28" name="Google Shape;628;g272578136f9_0_68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72578136f9_0_706"/>
          <p:cNvSpPr txBox="1"/>
          <p:nvPr/>
        </p:nvSpPr>
        <p:spPr>
          <a:xfrm>
            <a:off x="2895000" y="3967700"/>
            <a:ext cx="6402000" cy="1889400"/>
          </a:xfrm>
          <a:prstGeom prst="rect">
            <a:avLst/>
          </a:prstGeom>
          <a:solidFill>
            <a:srgbClr val="F4CCCC"/>
          </a:solidFill>
          <a:ln>
            <a:noFill/>
          </a:ln>
        </p:spPr>
        <p:txBody>
          <a:bodyPr anchorCtr="0" anchor="t" bIns="91425" lIns="91425" spcFirstLastPara="1" rIns="91425" wrap="square" tIns="91425">
            <a:noAutofit/>
          </a:bodyPr>
          <a:lstStyle/>
          <a:p>
            <a:pPr indent="0" lvl="0" marL="3419999" marR="0" rtl="0" algn="l">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Inter"/>
                <a:ea typeface="Inter"/>
                <a:cs typeface="Inter"/>
                <a:sym typeface="Inter"/>
              </a:rPr>
              <a:t>Catatan:</a:t>
            </a:r>
            <a:endParaRPr b="1" i="0" sz="1100" u="none" cap="none" strike="noStrike">
              <a:solidFill>
                <a:schemeClr val="dk1"/>
              </a:solidFill>
              <a:latin typeface="Inter"/>
              <a:ea typeface="Inter"/>
              <a:cs typeface="Inter"/>
              <a:sym typeface="Inter"/>
            </a:endParaRPr>
          </a:p>
          <a:p>
            <a:pPr indent="0" lvl="0" marL="3419999" marR="0" rtl="0" algn="l">
              <a:lnSpc>
                <a:spcPct val="100000"/>
              </a:lnSpc>
              <a:spcBef>
                <a:spcPts val="0"/>
              </a:spcBef>
              <a:spcAft>
                <a:spcPts val="0"/>
              </a:spcAft>
              <a:buClr>
                <a:srgbClr val="000000"/>
              </a:buClr>
              <a:buSzPts val="1100"/>
              <a:buFont typeface="Arial"/>
              <a:buNone/>
            </a:pPr>
            <a:r>
              <a:rPr b="0" i="0" lang="en-GB" sz="1100" u="none" cap="none" strike="noStrike">
                <a:solidFill>
                  <a:schemeClr val="dk1"/>
                </a:solidFill>
                <a:latin typeface="Inter"/>
                <a:ea typeface="Inter"/>
                <a:cs typeface="Inter"/>
                <a:sym typeface="Inter"/>
              </a:rPr>
              <a:t>Proses verifikasi NIK hanya tersedia pada pukul 06.00-20.00 WIB/07.00-21.00 WITA/08.00-22.00 WIT, sesuai dengan sistem Dukcapil. Jika muncul pesan seperti gambar di samping silakan untuk melakukan verifikasi ulang sesuai dengan waktu yang ditentukan.</a:t>
            </a:r>
            <a:endParaRPr b="0" i="0" sz="1100" u="none" cap="none" strike="noStrike">
              <a:solidFill>
                <a:schemeClr val="dk1"/>
              </a:solidFill>
              <a:latin typeface="Inter"/>
              <a:ea typeface="Inter"/>
              <a:cs typeface="Inter"/>
              <a:sym typeface="Inter"/>
            </a:endParaRPr>
          </a:p>
        </p:txBody>
      </p:sp>
      <p:sp>
        <p:nvSpPr>
          <p:cNvPr id="635" name="Google Shape;635;g272578136f9_0_70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36" name="Google Shape;636;g272578136f9_0_706"/>
          <p:cNvSpPr txBox="1"/>
          <p:nvPr/>
        </p:nvSpPr>
        <p:spPr>
          <a:xfrm>
            <a:off x="652600" y="503600"/>
            <a:ext cx="83556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Status Pemadanan Data - Verifikasi NIK</a:t>
            </a:r>
            <a:endParaRPr b="1" i="0" sz="3000" u="none" cap="none" strike="noStrike">
              <a:solidFill>
                <a:srgbClr val="0D24B6"/>
              </a:solidFill>
              <a:latin typeface="Inter"/>
              <a:ea typeface="Inter"/>
              <a:cs typeface="Inter"/>
              <a:sym typeface="Inter"/>
            </a:endParaRPr>
          </a:p>
        </p:txBody>
      </p:sp>
      <p:pic>
        <p:nvPicPr>
          <p:cNvPr id="637" name="Google Shape;637;g272578136f9_0_706"/>
          <p:cNvPicPr preferRelativeResize="0"/>
          <p:nvPr/>
        </p:nvPicPr>
        <p:blipFill rotWithShape="1">
          <a:blip r:embed="rId3">
            <a:alphaModFix/>
          </a:blip>
          <a:srcRect b="4712" l="4727" r="4527" t="60686"/>
          <a:stretch/>
        </p:blipFill>
        <p:spPr>
          <a:xfrm>
            <a:off x="943225" y="1501550"/>
            <a:ext cx="3708125" cy="1024370"/>
          </a:xfrm>
          <a:prstGeom prst="rect">
            <a:avLst/>
          </a:prstGeom>
          <a:noFill/>
          <a:ln cap="flat" cmpd="sng" w="9525">
            <a:solidFill>
              <a:srgbClr val="C2C2C2"/>
            </a:solidFill>
            <a:prstDash val="solid"/>
            <a:round/>
            <a:headEnd len="sm" w="sm" type="none"/>
            <a:tailEnd len="sm" w="sm" type="none"/>
          </a:ln>
        </p:spPr>
      </p:pic>
      <p:pic>
        <p:nvPicPr>
          <p:cNvPr id="638" name="Google Shape;638;g272578136f9_0_706"/>
          <p:cNvPicPr preferRelativeResize="0"/>
          <p:nvPr/>
        </p:nvPicPr>
        <p:blipFill rotWithShape="1">
          <a:blip r:embed="rId4">
            <a:alphaModFix/>
          </a:blip>
          <a:srcRect b="10381" l="3873" r="0" t="62226"/>
          <a:stretch/>
        </p:blipFill>
        <p:spPr>
          <a:xfrm>
            <a:off x="943225" y="2621575"/>
            <a:ext cx="3708125" cy="876650"/>
          </a:xfrm>
          <a:prstGeom prst="rect">
            <a:avLst/>
          </a:prstGeom>
          <a:noFill/>
          <a:ln cap="flat" cmpd="sng" w="9525">
            <a:solidFill>
              <a:srgbClr val="C2C2C2"/>
            </a:solidFill>
            <a:prstDash val="solid"/>
            <a:round/>
            <a:headEnd len="sm" w="sm" type="none"/>
            <a:tailEnd len="sm" w="sm" type="none"/>
          </a:ln>
        </p:spPr>
      </p:pic>
      <p:pic>
        <p:nvPicPr>
          <p:cNvPr id="639" name="Google Shape;639;g272578136f9_0_706"/>
          <p:cNvPicPr preferRelativeResize="0"/>
          <p:nvPr/>
        </p:nvPicPr>
        <p:blipFill rotWithShape="1">
          <a:blip r:embed="rId5">
            <a:alphaModFix/>
          </a:blip>
          <a:srcRect b="0" l="0" r="0" t="2780"/>
          <a:stretch/>
        </p:blipFill>
        <p:spPr>
          <a:xfrm>
            <a:off x="3106525" y="4139538"/>
            <a:ext cx="3051950" cy="1545725"/>
          </a:xfrm>
          <a:prstGeom prst="rect">
            <a:avLst/>
          </a:prstGeom>
          <a:noFill/>
          <a:ln cap="flat" cmpd="sng" w="9525">
            <a:solidFill>
              <a:srgbClr val="C2C2C2"/>
            </a:solidFill>
            <a:prstDash val="solid"/>
            <a:round/>
            <a:headEnd len="sm" w="sm" type="none"/>
            <a:tailEnd len="sm" w="sm" type="none"/>
          </a:ln>
        </p:spPr>
      </p:pic>
      <p:sp>
        <p:nvSpPr>
          <p:cNvPr id="640" name="Google Shape;640;g272578136f9_0_706"/>
          <p:cNvSpPr/>
          <p:nvPr/>
        </p:nvSpPr>
        <p:spPr>
          <a:xfrm>
            <a:off x="5208475" y="1554200"/>
            <a:ext cx="5564100" cy="1842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Berikut adalah status dari Verifikasi NIK yang mungkin muncul pada platform SISTER:</a:t>
            </a:r>
            <a:endParaRPr b="0" i="0" sz="1300" u="none" cap="none" strike="noStrike">
              <a:solidFill>
                <a:srgbClr val="000000"/>
              </a:solidFill>
              <a:latin typeface="Inter"/>
              <a:ea typeface="Inter"/>
              <a:cs typeface="Inter"/>
              <a:sym typeface="Inter"/>
            </a:endParaRPr>
          </a:p>
          <a:p>
            <a:pPr indent="-311150" lvl="0" marL="457200" marR="0" rtl="0" algn="l">
              <a:lnSpc>
                <a:spcPct val="10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Belum Diverifikasi</a:t>
            </a:r>
            <a:endParaRPr b="1" i="0" sz="1300" u="none" cap="none" strike="noStrike">
              <a:solidFill>
                <a:srgbClr val="000000"/>
              </a:solidFill>
              <a:latin typeface="Inter"/>
              <a:ea typeface="Inter"/>
              <a:cs typeface="Inter"/>
              <a:sym typeface="Inter"/>
            </a:endParaRPr>
          </a:p>
          <a:p>
            <a:pPr indent="0" lvl="0" marL="45720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Perlu melakukan verifikasi NIK.</a:t>
            </a:r>
            <a:endParaRPr b="0" i="0" sz="1300" u="none" cap="none" strike="noStrike">
              <a:solidFill>
                <a:srgbClr val="000000"/>
              </a:solidFill>
              <a:latin typeface="Inter"/>
              <a:ea typeface="Inter"/>
              <a:cs typeface="Inter"/>
              <a:sym typeface="Inter"/>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311150" lvl="0" marL="457200" marR="0" rtl="0" algn="l">
              <a:lnSpc>
                <a:spcPct val="10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Terverifikasi</a:t>
            </a:r>
            <a:endParaRPr b="1" i="0" sz="1300" u="none" cap="none" strike="noStrike">
              <a:solidFill>
                <a:srgbClr val="000000"/>
              </a:solidFill>
              <a:latin typeface="Inter"/>
              <a:ea typeface="Inter"/>
              <a:cs typeface="Inter"/>
              <a:sym typeface="Inter"/>
            </a:endParaRPr>
          </a:p>
          <a:p>
            <a:pPr indent="0" lvl="0" marL="45720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NIK sudah terverifikasi.</a:t>
            </a:r>
            <a:endParaRPr b="0" i="0" sz="1300" u="none" cap="none" strike="noStrike">
              <a:solidFill>
                <a:srgbClr val="000000"/>
              </a:solidFill>
              <a:latin typeface="Inter"/>
              <a:ea typeface="Inter"/>
              <a:cs typeface="Inter"/>
              <a:sym typeface="Inter"/>
            </a:endParaRPr>
          </a:p>
        </p:txBody>
      </p:sp>
      <p:sp>
        <p:nvSpPr>
          <p:cNvPr id="641" name="Google Shape;641;g272578136f9_0_706"/>
          <p:cNvSpPr/>
          <p:nvPr/>
        </p:nvSpPr>
        <p:spPr>
          <a:xfrm>
            <a:off x="3404575" y="15541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642" name="Google Shape;642;g272578136f9_0_706"/>
          <p:cNvSpPr/>
          <p:nvPr/>
        </p:nvSpPr>
        <p:spPr>
          <a:xfrm>
            <a:off x="3533550" y="268850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643" name="Google Shape;643;g272578136f9_0_70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72578136f9_0_71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50" name="Google Shape;650;g272578136f9_0_719"/>
          <p:cNvSpPr txBox="1"/>
          <p:nvPr/>
        </p:nvSpPr>
        <p:spPr>
          <a:xfrm>
            <a:off x="652600" y="503600"/>
            <a:ext cx="8994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Status Pemadanan Data - Status Dosen</a:t>
            </a:r>
            <a:endParaRPr b="1" i="0" sz="3000" u="none" cap="none" strike="noStrike">
              <a:solidFill>
                <a:srgbClr val="0D24B6"/>
              </a:solidFill>
              <a:latin typeface="Inter"/>
              <a:ea typeface="Inter"/>
              <a:cs typeface="Inter"/>
              <a:sym typeface="Inter"/>
            </a:endParaRPr>
          </a:p>
        </p:txBody>
      </p:sp>
      <p:pic>
        <p:nvPicPr>
          <p:cNvPr id="651" name="Google Shape;651;g272578136f9_0_719"/>
          <p:cNvPicPr preferRelativeResize="0"/>
          <p:nvPr/>
        </p:nvPicPr>
        <p:blipFill rotWithShape="1">
          <a:blip r:embed="rId3">
            <a:alphaModFix/>
          </a:blip>
          <a:srcRect b="0" l="0" r="0" t="0"/>
          <a:stretch/>
        </p:blipFill>
        <p:spPr>
          <a:xfrm>
            <a:off x="720725" y="5123100"/>
            <a:ext cx="4303750" cy="1005356"/>
          </a:xfrm>
          <a:prstGeom prst="rect">
            <a:avLst/>
          </a:prstGeom>
          <a:noFill/>
          <a:ln cap="flat" cmpd="sng" w="9525">
            <a:solidFill>
              <a:srgbClr val="C2C2C2"/>
            </a:solidFill>
            <a:prstDash val="solid"/>
            <a:round/>
            <a:headEnd len="sm" w="sm" type="none"/>
            <a:tailEnd len="sm" w="sm" type="none"/>
          </a:ln>
        </p:spPr>
      </p:pic>
      <p:pic>
        <p:nvPicPr>
          <p:cNvPr id="652" name="Google Shape;652;g272578136f9_0_719"/>
          <p:cNvPicPr preferRelativeResize="0"/>
          <p:nvPr/>
        </p:nvPicPr>
        <p:blipFill rotWithShape="1">
          <a:blip r:embed="rId4">
            <a:alphaModFix/>
          </a:blip>
          <a:srcRect b="0" l="0" r="0" t="0"/>
          <a:stretch/>
        </p:blipFill>
        <p:spPr>
          <a:xfrm>
            <a:off x="750825" y="3157325"/>
            <a:ext cx="4273642" cy="919775"/>
          </a:xfrm>
          <a:prstGeom prst="rect">
            <a:avLst/>
          </a:prstGeom>
          <a:noFill/>
          <a:ln cap="flat" cmpd="sng" w="9525">
            <a:solidFill>
              <a:srgbClr val="C2C2C2"/>
            </a:solidFill>
            <a:prstDash val="solid"/>
            <a:round/>
            <a:headEnd len="sm" w="sm" type="none"/>
            <a:tailEnd len="sm" w="sm" type="none"/>
          </a:ln>
        </p:spPr>
      </p:pic>
      <p:pic>
        <p:nvPicPr>
          <p:cNvPr id="653" name="Google Shape;653;g272578136f9_0_719"/>
          <p:cNvPicPr preferRelativeResize="0"/>
          <p:nvPr/>
        </p:nvPicPr>
        <p:blipFill rotWithShape="1">
          <a:blip r:embed="rId5">
            <a:alphaModFix/>
          </a:blip>
          <a:srcRect b="9462" l="0" r="0" t="34007"/>
          <a:stretch/>
        </p:blipFill>
        <p:spPr>
          <a:xfrm>
            <a:off x="750825" y="4192550"/>
            <a:ext cx="4273650" cy="803773"/>
          </a:xfrm>
          <a:prstGeom prst="rect">
            <a:avLst/>
          </a:prstGeom>
          <a:noFill/>
          <a:ln cap="flat" cmpd="sng" w="9525">
            <a:solidFill>
              <a:srgbClr val="C2C2C2"/>
            </a:solidFill>
            <a:prstDash val="solid"/>
            <a:round/>
            <a:headEnd len="sm" w="sm" type="none"/>
            <a:tailEnd len="sm" w="sm" type="none"/>
          </a:ln>
        </p:spPr>
      </p:pic>
      <p:sp>
        <p:nvSpPr>
          <p:cNvPr id="654" name="Google Shape;654;g272578136f9_0_719"/>
          <p:cNvSpPr/>
          <p:nvPr/>
        </p:nvSpPr>
        <p:spPr>
          <a:xfrm>
            <a:off x="6119575" y="1216925"/>
            <a:ext cx="5543100" cy="3489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Berikut adalah progres pemeriksaan Status Dosen yang mungkin muncul di dalam platform SISTER:</a:t>
            </a:r>
            <a:endParaRPr b="0" i="0" sz="1300" u="none" cap="none" strike="noStrike">
              <a:solidFill>
                <a:srgbClr val="000000"/>
              </a:solidFill>
              <a:latin typeface="Inter"/>
              <a:ea typeface="Inter"/>
              <a:cs typeface="Inter"/>
              <a:sym typeface="Inter"/>
            </a:endParaRPr>
          </a:p>
          <a:p>
            <a:pPr indent="-311150" lvl="0" marL="457200" marR="0" rtl="0" algn="l">
              <a:lnSpc>
                <a:spcPct val="10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Perlu Pemadanan</a:t>
            </a:r>
            <a:endParaRPr b="1" i="0" sz="1300" u="none" cap="none" strike="noStrike">
              <a:solidFill>
                <a:srgbClr val="000000"/>
              </a:solidFill>
              <a:latin typeface="Inter"/>
              <a:ea typeface="Inter"/>
              <a:cs typeface="Inter"/>
              <a:sym typeface="Inter"/>
            </a:endParaRPr>
          </a:p>
          <a:p>
            <a:pPr indent="0" lvl="0" marL="45000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Perlu mengajukan pemadanan. Kondisi ini muncul jika dosen belum mengajukan pemadanan atau ajuannya ditolak, sehingga perlu mengajukan kembali.</a:t>
            </a:r>
            <a:endParaRPr b="0" i="0" sz="1300" u="none" cap="none" strike="noStrike">
              <a:solidFill>
                <a:srgbClr val="000000"/>
              </a:solidFill>
              <a:latin typeface="Inter"/>
              <a:ea typeface="Inter"/>
              <a:cs typeface="Inter"/>
              <a:sym typeface="Inter"/>
            </a:endParaRPr>
          </a:p>
          <a:p>
            <a:pPr indent="45720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311150" lvl="0" marL="457200" marR="0" rtl="0" algn="l">
              <a:lnSpc>
                <a:spcPct val="10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Sedang Diverifikasi</a:t>
            </a:r>
            <a:endParaRPr b="1" i="0" sz="1300" u="none" cap="none" strike="noStrike">
              <a:solidFill>
                <a:srgbClr val="000000"/>
              </a:solidFill>
              <a:latin typeface="Inter"/>
              <a:ea typeface="Inter"/>
              <a:cs typeface="Inter"/>
              <a:sym typeface="Inter"/>
            </a:endParaRPr>
          </a:p>
          <a:p>
            <a:pPr indent="45720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Sedang diverifikasi oleh Admin PT dan Pusat.</a:t>
            </a:r>
            <a:endParaRPr b="0" i="0" sz="1300" u="none" cap="none" strike="noStrike">
              <a:solidFill>
                <a:srgbClr val="000000"/>
              </a:solidFill>
              <a:latin typeface="Inter"/>
              <a:ea typeface="Inter"/>
              <a:cs typeface="Inter"/>
              <a:sym typeface="Inter"/>
            </a:endParaRPr>
          </a:p>
          <a:p>
            <a:pPr indent="45720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311150" lvl="0" marL="457200" marR="0" rtl="0" algn="l">
              <a:lnSpc>
                <a:spcPct val="10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Belum Perlu Pemadanan</a:t>
            </a:r>
            <a:endParaRPr b="1" i="0" sz="1300" u="none" cap="none" strike="noStrike">
              <a:solidFill>
                <a:srgbClr val="000000"/>
              </a:solidFill>
              <a:latin typeface="Inter"/>
              <a:ea typeface="Inter"/>
              <a:cs typeface="Inter"/>
              <a:sym typeface="Inter"/>
            </a:endParaRPr>
          </a:p>
          <a:p>
            <a:pPr indent="45720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Dosen belum perlu melakukan pemadanan.</a:t>
            </a:r>
            <a:endParaRPr b="0" i="0" sz="1300" u="none" cap="none" strike="noStrike">
              <a:solidFill>
                <a:srgbClr val="000000"/>
              </a:solidFill>
              <a:latin typeface="Inter"/>
              <a:ea typeface="Inter"/>
              <a:cs typeface="Inter"/>
              <a:sym typeface="Inter"/>
            </a:endParaRPr>
          </a:p>
          <a:p>
            <a:pPr indent="45720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311150" lvl="0" marL="457200" marR="0" rtl="0" algn="l">
              <a:lnSpc>
                <a:spcPct val="10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Terverifikasi</a:t>
            </a:r>
            <a:endParaRPr b="1" i="0" sz="1300" u="none" cap="none" strike="noStrike">
              <a:solidFill>
                <a:srgbClr val="000000"/>
              </a:solidFill>
              <a:latin typeface="Inter"/>
              <a:ea typeface="Inter"/>
              <a:cs typeface="Inter"/>
              <a:sym typeface="Inter"/>
            </a:endParaRPr>
          </a:p>
          <a:p>
            <a:pPr indent="45720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Status dosen sudah terverifikasi.</a:t>
            </a:r>
            <a:endParaRPr b="0" i="0" sz="1300" u="none" cap="none" strike="noStrike">
              <a:solidFill>
                <a:srgbClr val="000000"/>
              </a:solidFill>
              <a:latin typeface="Inter"/>
              <a:ea typeface="Inter"/>
              <a:cs typeface="Inter"/>
              <a:sym typeface="Inter"/>
            </a:endParaRPr>
          </a:p>
        </p:txBody>
      </p:sp>
      <p:grpSp>
        <p:nvGrpSpPr>
          <p:cNvPr id="655" name="Google Shape;655;g272578136f9_0_719"/>
          <p:cNvGrpSpPr/>
          <p:nvPr/>
        </p:nvGrpSpPr>
        <p:grpSpPr>
          <a:xfrm>
            <a:off x="750825" y="1216925"/>
            <a:ext cx="3791600" cy="1836275"/>
            <a:chOff x="328154" y="1201164"/>
            <a:chExt cx="3681880" cy="1617863"/>
          </a:xfrm>
        </p:grpSpPr>
        <p:pic>
          <p:nvPicPr>
            <p:cNvPr id="656" name="Google Shape;656;g272578136f9_0_719"/>
            <p:cNvPicPr preferRelativeResize="0"/>
            <p:nvPr/>
          </p:nvPicPr>
          <p:blipFill rotWithShape="1">
            <a:blip r:embed="rId6">
              <a:alphaModFix/>
            </a:blip>
            <a:srcRect b="42063" l="4379" r="3801" t="2244"/>
            <a:stretch/>
          </p:blipFill>
          <p:spPr>
            <a:xfrm>
              <a:off x="328154" y="1201164"/>
              <a:ext cx="3681880" cy="1617863"/>
            </a:xfrm>
            <a:prstGeom prst="rect">
              <a:avLst/>
            </a:prstGeom>
            <a:noFill/>
            <a:ln cap="flat" cmpd="sng" w="9525">
              <a:solidFill>
                <a:srgbClr val="C2C2C2"/>
              </a:solidFill>
              <a:prstDash val="solid"/>
              <a:round/>
              <a:headEnd len="sm" w="sm" type="none"/>
              <a:tailEnd len="sm" w="sm" type="none"/>
            </a:ln>
          </p:spPr>
        </p:pic>
        <p:sp>
          <p:nvSpPr>
            <p:cNvPr id="657" name="Google Shape;657;g272578136f9_0_719"/>
            <p:cNvSpPr txBox="1"/>
            <p:nvPr/>
          </p:nvSpPr>
          <p:spPr>
            <a:xfrm>
              <a:off x="1917800" y="2528775"/>
              <a:ext cx="2092200" cy="1458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grpSp>
      <p:sp>
        <p:nvSpPr>
          <p:cNvPr id="658" name="Google Shape;658;g272578136f9_0_719"/>
          <p:cNvSpPr/>
          <p:nvPr/>
        </p:nvSpPr>
        <p:spPr>
          <a:xfrm>
            <a:off x="3185975" y="19431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659" name="Google Shape;659;g272578136f9_0_719"/>
          <p:cNvSpPr/>
          <p:nvPr/>
        </p:nvSpPr>
        <p:spPr>
          <a:xfrm>
            <a:off x="3556975" y="32740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660" name="Google Shape;660;g272578136f9_0_719"/>
          <p:cNvSpPr/>
          <p:nvPr/>
        </p:nvSpPr>
        <p:spPr>
          <a:xfrm>
            <a:off x="3319025" y="42601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3</a:t>
            </a:r>
            <a:endParaRPr b="1" i="0" sz="1400" u="none" cap="none" strike="noStrike">
              <a:solidFill>
                <a:srgbClr val="000000"/>
              </a:solidFill>
              <a:latin typeface="Arial"/>
              <a:ea typeface="Arial"/>
              <a:cs typeface="Arial"/>
              <a:sym typeface="Arial"/>
            </a:endParaRPr>
          </a:p>
        </p:txBody>
      </p:sp>
      <p:sp>
        <p:nvSpPr>
          <p:cNvPr id="661" name="Google Shape;661;g272578136f9_0_719"/>
          <p:cNvSpPr/>
          <p:nvPr/>
        </p:nvSpPr>
        <p:spPr>
          <a:xfrm>
            <a:off x="3955475" y="5255750"/>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4</a:t>
            </a:r>
            <a:endParaRPr b="1" i="0" sz="1400" u="none" cap="none" strike="noStrike">
              <a:solidFill>
                <a:srgbClr val="000000"/>
              </a:solidFill>
              <a:latin typeface="Arial"/>
              <a:ea typeface="Arial"/>
              <a:cs typeface="Arial"/>
              <a:sym typeface="Arial"/>
            </a:endParaRPr>
          </a:p>
        </p:txBody>
      </p:sp>
      <p:sp>
        <p:nvSpPr>
          <p:cNvPr id="662" name="Google Shape;662;g272578136f9_0_719"/>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272578136f9_0_736"/>
          <p:cNvSpPr/>
          <p:nvPr/>
        </p:nvSpPr>
        <p:spPr>
          <a:xfrm>
            <a:off x="236975" y="1323675"/>
            <a:ext cx="7816500" cy="3256800"/>
          </a:xfrm>
          <a:prstGeom prst="rect">
            <a:avLst/>
          </a:prstGeom>
          <a:solidFill>
            <a:schemeClr val="lt2"/>
          </a:solid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272578136f9_0_73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70" name="Google Shape;670;g272578136f9_0_736"/>
          <p:cNvSpPr txBox="1"/>
          <p:nvPr/>
        </p:nvSpPr>
        <p:spPr>
          <a:xfrm>
            <a:off x="652601" y="503600"/>
            <a:ext cx="98307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Status Pemadanan Data yang Harus Dipenuhi </a:t>
            </a:r>
            <a:endParaRPr b="1" i="0" sz="3000" u="none" cap="none" strike="noStrike">
              <a:solidFill>
                <a:srgbClr val="0D24B6"/>
              </a:solidFill>
              <a:latin typeface="Inter"/>
              <a:ea typeface="Inter"/>
              <a:cs typeface="Inter"/>
              <a:sym typeface="Inter"/>
            </a:endParaRPr>
          </a:p>
        </p:txBody>
      </p:sp>
      <p:pic>
        <p:nvPicPr>
          <p:cNvPr id="671" name="Google Shape;671;g272578136f9_0_736"/>
          <p:cNvPicPr preferRelativeResize="0"/>
          <p:nvPr/>
        </p:nvPicPr>
        <p:blipFill rotWithShape="1">
          <a:blip r:embed="rId3">
            <a:alphaModFix/>
          </a:blip>
          <a:srcRect b="0" l="0" r="0" t="0"/>
          <a:stretch/>
        </p:blipFill>
        <p:spPr>
          <a:xfrm>
            <a:off x="267050" y="1340075"/>
            <a:ext cx="3857625" cy="3200400"/>
          </a:xfrm>
          <a:prstGeom prst="rect">
            <a:avLst/>
          </a:prstGeom>
          <a:noFill/>
          <a:ln>
            <a:noFill/>
          </a:ln>
        </p:spPr>
      </p:pic>
      <p:pic>
        <p:nvPicPr>
          <p:cNvPr id="672" name="Google Shape;672;g272578136f9_0_736"/>
          <p:cNvPicPr preferRelativeResize="0"/>
          <p:nvPr/>
        </p:nvPicPr>
        <p:blipFill rotWithShape="1">
          <a:blip r:embed="rId4">
            <a:alphaModFix/>
          </a:blip>
          <a:srcRect b="0" l="0" r="0" t="32522"/>
          <a:stretch/>
        </p:blipFill>
        <p:spPr>
          <a:xfrm>
            <a:off x="4194400" y="2484850"/>
            <a:ext cx="3767099" cy="845745"/>
          </a:xfrm>
          <a:prstGeom prst="rect">
            <a:avLst/>
          </a:prstGeom>
          <a:noFill/>
          <a:ln cap="flat" cmpd="sng" w="9525">
            <a:solidFill>
              <a:srgbClr val="EBEBEB"/>
            </a:solidFill>
            <a:prstDash val="solid"/>
            <a:round/>
            <a:headEnd len="sm" w="sm" type="none"/>
            <a:tailEnd len="sm" w="sm" type="none"/>
          </a:ln>
        </p:spPr>
      </p:pic>
      <p:sp>
        <p:nvSpPr>
          <p:cNvPr id="673" name="Google Shape;673;g272578136f9_0_736"/>
          <p:cNvSpPr/>
          <p:nvPr/>
        </p:nvSpPr>
        <p:spPr>
          <a:xfrm>
            <a:off x="3984275" y="28487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674" name="Google Shape;674;g272578136f9_0_736"/>
          <p:cNvSpPr/>
          <p:nvPr/>
        </p:nvSpPr>
        <p:spPr>
          <a:xfrm>
            <a:off x="3872500" y="3719075"/>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675" name="Google Shape;675;g272578136f9_0_736"/>
          <p:cNvSpPr txBox="1"/>
          <p:nvPr/>
        </p:nvSpPr>
        <p:spPr>
          <a:xfrm>
            <a:off x="8293225" y="1268450"/>
            <a:ext cx="3726300" cy="458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Status pemadanan data dosen dapat dinyatakan sesuai/terpenuhi jika:</a:t>
            </a:r>
            <a:endParaRPr b="0" i="0" sz="1600" u="none" cap="none" strike="noStrike">
              <a:solidFill>
                <a:schemeClr val="dk1"/>
              </a:solidFill>
              <a:latin typeface="Inter"/>
              <a:ea typeface="Inter"/>
              <a:cs typeface="Inter"/>
              <a:sym typeface="Inter"/>
            </a:endParaRPr>
          </a:p>
          <a:p>
            <a:pPr indent="-330200" lvl="0" marL="457200" marR="0" rtl="0" algn="l">
              <a:lnSpc>
                <a:spcPct val="100000"/>
              </a:lnSpc>
              <a:spcBef>
                <a:spcPts val="0"/>
              </a:spcBef>
              <a:spcAft>
                <a:spcPts val="0"/>
              </a:spcAft>
              <a:buClr>
                <a:schemeClr val="dk1"/>
              </a:buClr>
              <a:buSzPts val="1600"/>
              <a:buFont typeface="Arial"/>
              <a:buAutoNum type="arabicPeriod"/>
            </a:pPr>
            <a:r>
              <a:rPr b="0" i="0" lang="en-GB" sz="1600" u="none" cap="none" strike="noStrike">
                <a:solidFill>
                  <a:schemeClr val="dk1"/>
                </a:solidFill>
                <a:latin typeface="Inter"/>
                <a:ea typeface="Inter"/>
                <a:cs typeface="Inter"/>
                <a:sym typeface="Inter"/>
              </a:rPr>
              <a:t>Status </a:t>
            </a:r>
            <a:r>
              <a:rPr b="0" i="0" lang="en-GB" sz="1600" u="none" cap="none" strike="noStrike">
                <a:solidFill>
                  <a:schemeClr val="dk1"/>
                </a:solidFill>
                <a:latin typeface="Inter"/>
                <a:ea typeface="Inter"/>
                <a:cs typeface="Inter"/>
                <a:sym typeface="Inter"/>
                <a:extLst>
                  <a:ext uri="http://customooxmlschemas.google.com/">
                    <go:slidesCustomData xmlns:go="http://customooxmlschemas.google.com/" textRoundtripDataId="41"/>
                  </a:ext>
                </a:extLst>
              </a:rPr>
              <a:t>dosen</a:t>
            </a:r>
            <a:r>
              <a:rPr b="0" i="0" lang="en-GB" sz="1600" u="none" cap="none" strike="noStrike">
                <a:solidFill>
                  <a:schemeClr val="dk1"/>
                </a:solidFill>
                <a:latin typeface="Inter"/>
                <a:ea typeface="Inter"/>
                <a:cs typeface="Inter"/>
                <a:sym typeface="Inter"/>
              </a:rPr>
              <a:t> harus </a:t>
            </a:r>
            <a:r>
              <a:rPr b="1" i="0" lang="en-GB" sz="1600" u="none" cap="none" strike="noStrike">
                <a:solidFill>
                  <a:schemeClr val="dk1"/>
                </a:solidFill>
                <a:latin typeface="Inter"/>
                <a:ea typeface="Inter"/>
                <a:cs typeface="Inter"/>
                <a:sym typeface="Inter"/>
              </a:rPr>
              <a:t>Terverifikasi </a:t>
            </a:r>
            <a:r>
              <a:rPr b="0" i="0" lang="en-GB" sz="1600" u="none" cap="none" strike="noStrike">
                <a:solidFill>
                  <a:schemeClr val="dk1"/>
                </a:solidFill>
                <a:latin typeface="Inter"/>
                <a:ea typeface="Inter"/>
                <a:cs typeface="Inter"/>
                <a:sym typeface="Inter"/>
              </a:rPr>
              <a:t>atau </a:t>
            </a:r>
            <a:r>
              <a:rPr b="1" i="0" lang="en-GB" sz="1600" u="none" cap="none" strike="noStrike">
                <a:solidFill>
                  <a:schemeClr val="dk1"/>
                </a:solidFill>
                <a:latin typeface="Inter"/>
                <a:ea typeface="Inter"/>
                <a:cs typeface="Inter"/>
                <a:sym typeface="Inter"/>
              </a:rPr>
              <a:t>Belum Perlu Pemadanan;</a:t>
            </a:r>
            <a:endParaRPr b="1" i="0" sz="1600" u="none" cap="none" strike="noStrike">
              <a:solidFill>
                <a:schemeClr val="dk1"/>
              </a:solidFill>
              <a:latin typeface="Inter"/>
              <a:ea typeface="Inter"/>
              <a:cs typeface="Inter"/>
              <a:sym typeface="Inter"/>
            </a:endParaRPr>
          </a:p>
          <a:p>
            <a:pPr indent="-330200" lvl="0" marL="457200" marR="0" rtl="0" algn="l">
              <a:lnSpc>
                <a:spcPct val="100000"/>
              </a:lnSpc>
              <a:spcBef>
                <a:spcPts val="0"/>
              </a:spcBef>
              <a:spcAft>
                <a:spcPts val="0"/>
              </a:spcAft>
              <a:buClr>
                <a:schemeClr val="dk1"/>
              </a:buClr>
              <a:buSzPts val="1600"/>
              <a:buFont typeface="Arial"/>
              <a:buAutoNum type="arabicPeriod"/>
            </a:pPr>
            <a:r>
              <a:rPr b="0" i="0" lang="en-GB" sz="1600" u="none" cap="none" strike="noStrike">
                <a:solidFill>
                  <a:schemeClr val="dk1"/>
                </a:solidFill>
                <a:latin typeface="Inter"/>
                <a:ea typeface="Inter"/>
                <a:cs typeface="Inter"/>
                <a:sym typeface="Inter"/>
              </a:rPr>
              <a:t>NIK harus </a:t>
            </a:r>
            <a:r>
              <a:rPr b="1" i="0" lang="en-GB" sz="1600" u="none" cap="none" strike="noStrike">
                <a:solidFill>
                  <a:schemeClr val="dk1"/>
                </a:solidFill>
                <a:latin typeface="Inter"/>
                <a:ea typeface="Inter"/>
                <a:cs typeface="Inter"/>
                <a:sym typeface="Inter"/>
              </a:rPr>
              <a:t>Terverifikasi.</a:t>
            </a:r>
            <a:endParaRPr b="1" i="0" sz="1600" u="none" cap="none" strike="noStrike">
              <a:solidFill>
                <a:schemeClr val="dk1"/>
              </a:solidFill>
              <a:latin typeface="Inter"/>
              <a:ea typeface="Inter"/>
              <a:cs typeface="Inter"/>
              <a:sym typeface="Inter"/>
            </a:endParaRPr>
          </a:p>
          <a:p>
            <a:pPr indent="0" lvl="0" marL="0" marR="0" rtl="0" algn="l">
              <a:lnSpc>
                <a:spcPct val="115000"/>
              </a:lnSpc>
              <a:spcBef>
                <a:spcPts val="1000"/>
              </a:spcBef>
              <a:spcAft>
                <a:spcPts val="0"/>
              </a:spcAft>
              <a:buClr>
                <a:srgbClr val="000000"/>
              </a:buClr>
              <a:buSzPts val="1600"/>
              <a:buFont typeface="Arial"/>
              <a:buNone/>
            </a:pPr>
            <a:r>
              <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100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Pembuatan NUPTK akan dilakukan untuk data hasil pemutakhiran PT dengan status </a:t>
            </a:r>
            <a:r>
              <a:rPr b="1" i="0" lang="en-GB" sz="1600" u="none" cap="none" strike="noStrike">
                <a:solidFill>
                  <a:schemeClr val="dk1"/>
                </a:solidFill>
                <a:latin typeface="Inter"/>
                <a:ea typeface="Inter"/>
                <a:cs typeface="Inter"/>
                <a:sym typeface="Inter"/>
              </a:rPr>
              <a:t>Terverifikasi</a:t>
            </a:r>
            <a:r>
              <a:rPr b="0" i="0" lang="en-GB" sz="1600" u="none" cap="none" strike="noStrike">
                <a:solidFill>
                  <a:schemeClr val="dk1"/>
                </a:solidFill>
                <a:latin typeface="Inter"/>
                <a:ea typeface="Inter"/>
                <a:cs typeface="Inter"/>
                <a:sym typeface="Inter"/>
              </a:rPr>
              <a:t>.</a:t>
            </a:r>
            <a:endParaRPr b="0" i="0" sz="1600" u="none" cap="none" strike="noStrike">
              <a:solidFill>
                <a:schemeClr val="dk1"/>
              </a:solidFill>
              <a:latin typeface="Inter"/>
              <a:ea typeface="Inter"/>
              <a:cs typeface="Inter"/>
              <a:sym typeface="Inter"/>
            </a:endParaRPr>
          </a:p>
          <a:p>
            <a:pPr indent="0" lvl="0" marL="0" marR="0" rtl="0" algn="l">
              <a:lnSpc>
                <a:spcPct val="115000"/>
              </a:lnSpc>
              <a:spcBef>
                <a:spcPts val="1000"/>
              </a:spcBef>
              <a:spcAft>
                <a:spcPts val="0"/>
              </a:spcAft>
              <a:buClr>
                <a:srgbClr val="000000"/>
              </a:buClr>
              <a:buSzPts val="1600"/>
              <a:buFont typeface="Arial"/>
              <a:buNone/>
            </a:pPr>
            <a:r>
              <a:rPr b="0" i="0" lang="en-GB" sz="1600" u="none" cap="none" strike="noStrike">
                <a:solidFill>
                  <a:schemeClr val="dk1"/>
                </a:solidFill>
                <a:latin typeface="Inter"/>
                <a:ea typeface="Inter"/>
                <a:cs typeface="Inter"/>
                <a:sym typeface="Inter"/>
              </a:rPr>
              <a:t>NIDN, NIDK, NUP saat ini </a:t>
            </a:r>
            <a:r>
              <a:rPr b="1" i="0" lang="en-GB" sz="1600" u="none" cap="none" strike="noStrike">
                <a:solidFill>
                  <a:schemeClr val="dk1"/>
                </a:solidFill>
                <a:latin typeface="Inter"/>
                <a:ea typeface="Inter"/>
                <a:cs typeface="Inter"/>
                <a:sym typeface="Inter"/>
              </a:rPr>
              <a:t>tetap digunakan</a:t>
            </a:r>
            <a:r>
              <a:rPr b="0" i="0" lang="en-GB" sz="1600" u="none" cap="none" strike="noStrike">
                <a:solidFill>
                  <a:schemeClr val="dk1"/>
                </a:solidFill>
                <a:latin typeface="Inter"/>
                <a:ea typeface="Inter"/>
                <a:cs typeface="Inter"/>
                <a:sym typeface="Inter"/>
              </a:rPr>
              <a:t> untuk layanan dosen selama fase transisi berlangsung.</a:t>
            </a:r>
            <a:endParaRPr b="0" i="0" sz="1600" u="none" cap="none" strike="noStrike">
              <a:solidFill>
                <a:schemeClr val="dk1"/>
              </a:solidFill>
              <a:latin typeface="Inter"/>
              <a:ea typeface="Inter"/>
              <a:cs typeface="Inter"/>
              <a:sym typeface="Inter"/>
            </a:endParaRPr>
          </a:p>
        </p:txBody>
      </p:sp>
      <p:sp>
        <p:nvSpPr>
          <p:cNvPr id="676" name="Google Shape;676;g272578136f9_0_736"/>
          <p:cNvSpPr txBox="1"/>
          <p:nvPr/>
        </p:nvSpPr>
        <p:spPr>
          <a:xfrm>
            <a:off x="9484250" y="33199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g272578136f9_0_73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2" name="Shape 682"/>
        <p:cNvGrpSpPr/>
        <p:nvPr/>
      </p:nvGrpSpPr>
      <p:grpSpPr>
        <a:xfrm>
          <a:off x="0" y="0"/>
          <a:ext cx="0" cy="0"/>
          <a:chOff x="0" y="0"/>
          <a:chExt cx="0" cy="0"/>
        </a:xfrm>
      </p:grpSpPr>
      <p:sp>
        <p:nvSpPr>
          <p:cNvPr id="683" name="Google Shape;683;g272578136f9_0_749"/>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684" name="Google Shape;684;g272578136f9_0_749"/>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685" name="Google Shape;685;g272578136f9_0_749"/>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86" name="Google Shape;686;g272578136f9_0_749"/>
          <p:cNvSpPr txBox="1"/>
          <p:nvPr/>
        </p:nvSpPr>
        <p:spPr>
          <a:xfrm>
            <a:off x="588900" y="3058031"/>
            <a:ext cx="6742200" cy="14640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700" u="none" cap="none" strike="noStrike">
                <a:solidFill>
                  <a:srgbClr val="002C77"/>
                </a:solidFill>
                <a:latin typeface="Inter"/>
                <a:ea typeface="Inter"/>
                <a:cs typeface="Inter"/>
                <a:sym typeface="Inter"/>
              </a:rPr>
              <a:t>Pedoman Teknis</a:t>
            </a:r>
            <a:endParaRPr b="1" i="0" sz="47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rPr b="1" i="0" lang="en-GB" sz="4700" u="none" cap="none" strike="noStrike">
                <a:solidFill>
                  <a:srgbClr val="002C77"/>
                </a:solidFill>
                <a:latin typeface="Inter"/>
                <a:ea typeface="Inter"/>
                <a:cs typeface="Inter"/>
                <a:sym typeface="Inter"/>
              </a:rPr>
              <a:t>Platform Teknologi</a:t>
            </a:r>
            <a:endParaRPr b="1" i="0" sz="3500" u="none" cap="none" strike="noStrike">
              <a:solidFill>
                <a:srgbClr val="002C77"/>
              </a:solidFill>
              <a:latin typeface="Inter"/>
              <a:ea typeface="Inter"/>
              <a:cs typeface="Inter"/>
              <a:sym typeface="Inter"/>
            </a:endParaRPr>
          </a:p>
        </p:txBody>
      </p:sp>
      <p:pic>
        <p:nvPicPr>
          <p:cNvPr id="687" name="Google Shape;687;g272578136f9_0_749"/>
          <p:cNvPicPr preferRelativeResize="0"/>
          <p:nvPr/>
        </p:nvPicPr>
        <p:blipFill rotWithShape="1">
          <a:blip r:embed="rId4">
            <a:alphaModFix/>
          </a:blip>
          <a:srcRect b="0" l="0" r="0" t="0"/>
          <a:stretch/>
        </p:blipFill>
        <p:spPr>
          <a:xfrm>
            <a:off x="559600" y="2059640"/>
            <a:ext cx="1159138" cy="866750"/>
          </a:xfrm>
          <a:prstGeom prst="rect">
            <a:avLst/>
          </a:prstGeom>
          <a:noFill/>
          <a:ln>
            <a:noFill/>
          </a:ln>
        </p:spPr>
      </p:pic>
      <p:sp>
        <p:nvSpPr>
          <p:cNvPr id="688" name="Google Shape;688;g272578136f9_0_749"/>
          <p:cNvSpPr txBox="1"/>
          <p:nvPr/>
        </p:nvSpPr>
        <p:spPr>
          <a:xfrm>
            <a:off x="580080" y="2139286"/>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07</a:t>
            </a:r>
            <a:endParaRPr b="0" i="0" sz="4200" u="none" cap="none" strike="noStrike">
              <a:solidFill>
                <a:srgbClr val="002C77"/>
              </a:solidFill>
              <a:latin typeface="Inter Medium"/>
              <a:ea typeface="Inter Medium"/>
              <a:cs typeface="Inter Medium"/>
              <a:sym typeface="Inter Medium"/>
            </a:endParaRPr>
          </a:p>
        </p:txBody>
      </p:sp>
      <p:sp>
        <p:nvSpPr>
          <p:cNvPr id="689" name="Google Shape;689;g272578136f9_0_749"/>
          <p:cNvSpPr txBox="1"/>
          <p:nvPr/>
        </p:nvSpPr>
        <p:spPr>
          <a:xfrm>
            <a:off x="588908" y="4617210"/>
            <a:ext cx="5792100" cy="15471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Clr>
                <a:schemeClr val="dk1"/>
              </a:buClr>
              <a:buSzPts val="2000"/>
              <a:buFont typeface="Arial"/>
              <a:buNone/>
            </a:pPr>
            <a:r>
              <a:rPr b="0" i="0" lang="en-GB" sz="2600" u="none" cap="none" strike="noStrike">
                <a:solidFill>
                  <a:schemeClr val="accent1"/>
                </a:solidFill>
                <a:latin typeface="Inter"/>
                <a:ea typeface="Inter"/>
                <a:cs typeface="Inter"/>
                <a:sym typeface="Inter"/>
              </a:rPr>
              <a:t>Pengajuan Rumpun Ilmu</a:t>
            </a:r>
            <a:endParaRPr b="0" i="0" sz="3800" u="none" cap="none" strike="noStrike">
              <a:solidFill>
                <a:srgbClr val="002C77"/>
              </a:solidFill>
              <a:latin typeface="Inter"/>
              <a:ea typeface="Inter"/>
              <a:cs typeface="Inter"/>
              <a:sym typeface="Inter"/>
            </a:endParaRPr>
          </a:p>
        </p:txBody>
      </p:sp>
      <p:pic>
        <p:nvPicPr>
          <p:cNvPr id="690" name="Google Shape;690;g272578136f9_0_749"/>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691" name="Google Shape;691;g272578136f9_0_749"/>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6" name="Shape 696"/>
        <p:cNvGrpSpPr/>
        <p:nvPr/>
      </p:nvGrpSpPr>
      <p:grpSpPr>
        <a:xfrm>
          <a:off x="0" y="0"/>
          <a:ext cx="0" cy="0"/>
          <a:chOff x="0" y="0"/>
          <a:chExt cx="0" cy="0"/>
        </a:xfrm>
      </p:grpSpPr>
      <p:sp>
        <p:nvSpPr>
          <p:cNvPr id="697" name="Google Shape;697;g272578136f9_0_761"/>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698" name="Google Shape;698;g272578136f9_0_761"/>
          <p:cNvSpPr txBox="1"/>
          <p:nvPr/>
        </p:nvSpPr>
        <p:spPr>
          <a:xfrm>
            <a:off x="736000" y="3326325"/>
            <a:ext cx="11053800" cy="1063800"/>
          </a:xfrm>
          <a:prstGeom prst="rect">
            <a:avLst/>
          </a:prstGeom>
          <a:noFill/>
          <a:ln>
            <a:noFill/>
          </a:ln>
        </p:spPr>
        <p:txBody>
          <a:bodyPr anchorCtr="0" anchor="t" bIns="0" lIns="0" spcFirstLastPara="1" rIns="91425" wrap="square" tIns="0">
            <a:noAutofit/>
          </a:bodyPr>
          <a:lstStyle/>
          <a:p>
            <a:pPr indent="0" lvl="0" marL="0" marR="0" rtl="0" algn="l">
              <a:lnSpc>
                <a:spcPct val="90000"/>
              </a:lnSpc>
              <a:spcBef>
                <a:spcPts val="0"/>
              </a:spcBef>
              <a:spcAft>
                <a:spcPts val="0"/>
              </a:spcAft>
              <a:buClr>
                <a:schemeClr val="dk1"/>
              </a:buClr>
              <a:buSzPts val="1100"/>
              <a:buFont typeface="Arial"/>
              <a:buNone/>
            </a:pPr>
            <a:r>
              <a:rPr b="1" i="0" lang="en-GB" sz="6000" u="none" cap="none" strike="noStrike">
                <a:solidFill>
                  <a:schemeClr val="lt1"/>
                </a:solidFill>
                <a:latin typeface="Inter"/>
                <a:ea typeface="Inter"/>
                <a:cs typeface="Inter"/>
                <a:sym typeface="Inter"/>
              </a:rPr>
              <a:t>PENGAJUAN RUMPUN, POHON, DAN CABANG ILMU</a:t>
            </a:r>
            <a:endParaRPr b="1" i="0" sz="6000" u="none" cap="none" strike="noStrike">
              <a:solidFill>
                <a:schemeClr val="lt1"/>
              </a:solidFill>
              <a:latin typeface="Inter"/>
              <a:ea typeface="Inter"/>
              <a:cs typeface="Inter"/>
              <a:sym typeface="Inter"/>
            </a:endParaRPr>
          </a:p>
          <a:p>
            <a:pPr indent="0" lvl="0" marL="0" marR="0" rtl="0" algn="l">
              <a:lnSpc>
                <a:spcPct val="90000"/>
              </a:lnSpc>
              <a:spcBef>
                <a:spcPts val="0"/>
              </a:spcBef>
              <a:spcAft>
                <a:spcPts val="0"/>
              </a:spcAft>
              <a:buClr>
                <a:schemeClr val="dk1"/>
              </a:buClr>
              <a:buSzPts val="1100"/>
              <a:buFont typeface="Arial"/>
              <a:buNone/>
            </a:pPr>
            <a:r>
              <a:rPr b="1" i="0" lang="en-GB" sz="4700" u="none" cap="none" strike="noStrike">
                <a:solidFill>
                  <a:schemeClr val="lt1"/>
                </a:solidFill>
                <a:latin typeface="Inter"/>
                <a:ea typeface="Inter"/>
                <a:cs typeface="Inter"/>
                <a:sym typeface="Inter"/>
              </a:rPr>
              <a:t>(Dosen)</a:t>
            </a:r>
            <a:endParaRPr b="1" i="0" sz="4700" u="none" cap="none" strike="noStrike">
              <a:solidFill>
                <a:schemeClr val="lt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t/>
            </a:r>
            <a:endParaRPr b="1" i="0" sz="6000" u="none" cap="none" strike="noStrike">
              <a:solidFill>
                <a:schemeClr val="lt1"/>
              </a:solidFill>
              <a:latin typeface="Inter"/>
              <a:ea typeface="Inter"/>
              <a:cs typeface="Inter"/>
              <a:sym typeface="Inter"/>
            </a:endParaRPr>
          </a:p>
        </p:txBody>
      </p:sp>
      <p:sp>
        <p:nvSpPr>
          <p:cNvPr id="699" name="Google Shape;699;g272578136f9_0_76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72578136f9_0_17"/>
          <p:cNvSpPr/>
          <p:nvPr/>
        </p:nvSpPr>
        <p:spPr>
          <a:xfrm>
            <a:off x="6989026" y="1378427"/>
            <a:ext cx="2077800" cy="1750200"/>
          </a:xfrm>
          <a:prstGeom prst="roundRect">
            <a:avLst>
              <a:gd fmla="val 16667" name="adj"/>
            </a:avLst>
          </a:prstGeom>
          <a:noFill/>
          <a:ln cap="flat" cmpd="sng" w="1905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82" name="Google Shape;182;g272578136f9_0_17"/>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Pimpinan</a:t>
            </a:r>
            <a:endParaRPr b="1" i="0" sz="1400" u="none" cap="none" strike="noStrike">
              <a:solidFill>
                <a:srgbClr val="000000"/>
              </a:solidFill>
              <a:latin typeface="Arial"/>
              <a:ea typeface="Arial"/>
              <a:cs typeface="Arial"/>
              <a:sym typeface="Arial"/>
            </a:endParaRPr>
          </a:p>
        </p:txBody>
      </p:sp>
      <p:sp>
        <p:nvSpPr>
          <p:cNvPr id="183" name="Google Shape;183;g272578136f9_0_17"/>
          <p:cNvSpPr txBox="1"/>
          <p:nvPr/>
        </p:nvSpPr>
        <p:spPr>
          <a:xfrm>
            <a:off x="652593" y="513350"/>
            <a:ext cx="57927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Linimasa Regulasi Dosen</a:t>
            </a:r>
            <a:endParaRPr b="1" i="0" sz="3000" u="none" cap="none" strike="noStrike">
              <a:solidFill>
                <a:srgbClr val="0D24B6"/>
              </a:solidFill>
              <a:latin typeface="Inter"/>
              <a:ea typeface="Inter"/>
              <a:cs typeface="Inter"/>
              <a:sym typeface="Inter"/>
            </a:endParaRPr>
          </a:p>
        </p:txBody>
      </p:sp>
      <p:sp>
        <p:nvSpPr>
          <p:cNvPr id="184" name="Google Shape;184;g272578136f9_0_17"/>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185" name="Google Shape;185;g272578136f9_0_17"/>
          <p:cNvSpPr/>
          <p:nvPr/>
        </p:nvSpPr>
        <p:spPr>
          <a:xfrm>
            <a:off x="511421" y="3743374"/>
            <a:ext cx="1650900" cy="180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72578136f9_0_17"/>
          <p:cNvSpPr txBox="1"/>
          <p:nvPr/>
        </p:nvSpPr>
        <p:spPr>
          <a:xfrm>
            <a:off x="385233" y="1841860"/>
            <a:ext cx="2145900" cy="92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1100"/>
              <a:buFont typeface="Arial"/>
              <a:buNone/>
            </a:pPr>
            <a:r>
              <a:rPr b="1" i="0" lang="en-GB" sz="1100" u="none" cap="none" strike="noStrike">
                <a:solidFill>
                  <a:srgbClr val="888888"/>
                </a:solidFill>
                <a:highlight>
                  <a:schemeClr val="lt2"/>
                </a:highlight>
                <a:latin typeface="Inter"/>
                <a:ea typeface="Inter"/>
                <a:cs typeface="Inter"/>
                <a:sym typeface="Inter"/>
              </a:rPr>
              <a:t>Permenpanrb 17/2013</a:t>
            </a:r>
            <a:br>
              <a:rPr b="1" i="0" lang="en-GB" sz="1100" u="none" cap="none" strike="noStrike">
                <a:solidFill>
                  <a:srgbClr val="000000"/>
                </a:solidFill>
                <a:latin typeface="Inter"/>
                <a:ea typeface="Inter"/>
                <a:cs typeface="Inter"/>
                <a:sym typeface="Inter"/>
              </a:rPr>
            </a:br>
            <a:r>
              <a:rPr b="0" i="0" lang="en-GB" sz="1100" u="none" cap="none" strike="noStrike">
                <a:solidFill>
                  <a:srgbClr val="BFBFBF"/>
                </a:solidFill>
                <a:latin typeface="Rubik"/>
                <a:ea typeface="Rubik"/>
                <a:cs typeface="Rubik"/>
                <a:sym typeface="Rubik"/>
              </a:rPr>
              <a:t>tentang Jabatan Fungsional Dosen dan Angka Kreditnya</a:t>
            </a:r>
            <a:endParaRPr b="0" i="0" sz="1100" u="none" cap="none" strike="noStrike">
              <a:solidFill>
                <a:srgbClr val="BFBFBF"/>
              </a:solidFill>
              <a:latin typeface="Rubik"/>
              <a:ea typeface="Rubik"/>
              <a:cs typeface="Rubik"/>
              <a:sym typeface="Rubik"/>
            </a:endParaRPr>
          </a:p>
        </p:txBody>
      </p:sp>
      <p:sp>
        <p:nvSpPr>
          <p:cNvPr id="187" name="Google Shape;187;g272578136f9_0_17"/>
          <p:cNvSpPr/>
          <p:nvPr/>
        </p:nvSpPr>
        <p:spPr>
          <a:xfrm>
            <a:off x="2162485" y="3743374"/>
            <a:ext cx="1650900" cy="180600"/>
          </a:xfrm>
          <a:prstGeom prst="rect">
            <a:avLst/>
          </a:prstGeom>
          <a:solidFill>
            <a:srgbClr val="3153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272578136f9_0_17"/>
          <p:cNvSpPr txBox="1"/>
          <p:nvPr/>
        </p:nvSpPr>
        <p:spPr>
          <a:xfrm>
            <a:off x="2012525" y="4315876"/>
            <a:ext cx="2420700" cy="127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highlight>
                  <a:srgbClr val="FFF2CC"/>
                </a:highlight>
                <a:latin typeface="Inter"/>
                <a:ea typeface="Inter"/>
                <a:cs typeface="Inter"/>
                <a:sym typeface="Inter"/>
              </a:rPr>
              <a:t>Permendikbud 92/2014</a:t>
            </a:r>
            <a:endParaRPr b="1" i="0" sz="1100" u="none" cap="none" strike="noStrike">
              <a:solidFill>
                <a:srgbClr val="000000"/>
              </a:solidFill>
              <a:highlight>
                <a:srgbClr val="FFF2CC"/>
              </a:highlight>
              <a:latin typeface="Inter"/>
              <a:ea typeface="Inter"/>
              <a:cs typeface="Inter"/>
              <a:sym typeface="Inter"/>
            </a:endParaRPr>
          </a:p>
          <a:p>
            <a:pPr indent="0" lvl="0" marL="0" marR="0" rtl="0" algn="l">
              <a:lnSpc>
                <a:spcPct val="100000"/>
              </a:lnSpc>
              <a:spcBef>
                <a:spcPts val="0"/>
              </a:spcBef>
              <a:spcAft>
                <a:spcPts val="1600"/>
              </a:spcAft>
              <a:buClr>
                <a:srgbClr val="000000"/>
              </a:buClr>
              <a:buSzPts val="1100"/>
              <a:buFont typeface="Arial"/>
              <a:buNone/>
            </a:pPr>
            <a:r>
              <a:rPr b="0" i="0" lang="en-GB" sz="1100" u="none" cap="none" strike="noStrike">
                <a:solidFill>
                  <a:srgbClr val="000000"/>
                </a:solidFill>
                <a:latin typeface="Rubik"/>
                <a:ea typeface="Rubik"/>
                <a:cs typeface="Rubik"/>
                <a:sym typeface="Rubik"/>
              </a:rPr>
              <a:t>tentang Petunjuk Teknis Pelaksanaan Penilaian Angka Kredit Jabatan Fungsional Dosen</a:t>
            </a:r>
            <a:endParaRPr b="1" i="0" sz="1100" u="none" cap="none" strike="noStrike">
              <a:solidFill>
                <a:srgbClr val="000000"/>
              </a:solidFill>
              <a:latin typeface="Rubik"/>
              <a:ea typeface="Rubik"/>
              <a:cs typeface="Rubik"/>
              <a:sym typeface="Rubik"/>
            </a:endParaRPr>
          </a:p>
        </p:txBody>
      </p:sp>
      <p:grpSp>
        <p:nvGrpSpPr>
          <p:cNvPr id="189" name="Google Shape;189;g272578136f9_0_17"/>
          <p:cNvGrpSpPr/>
          <p:nvPr/>
        </p:nvGrpSpPr>
        <p:grpSpPr>
          <a:xfrm rot="10800000">
            <a:off x="2109201" y="3743230"/>
            <a:ext cx="117819" cy="556705"/>
            <a:chOff x="2072481" y="2563700"/>
            <a:chExt cx="92400" cy="411825"/>
          </a:xfrm>
        </p:grpSpPr>
        <p:cxnSp>
          <p:nvCxnSpPr>
            <p:cNvPr id="190" name="Google Shape;190;g272578136f9_0_17"/>
            <p:cNvCxnSpPr/>
            <p:nvPr/>
          </p:nvCxnSpPr>
          <p:spPr>
            <a:xfrm>
              <a:off x="2118681"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91" name="Google Shape;191;g272578136f9_0_17"/>
            <p:cNvSpPr/>
            <p:nvPr/>
          </p:nvSpPr>
          <p:spPr>
            <a:xfrm>
              <a:off x="2072481"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2" name="Google Shape;192;g272578136f9_0_17"/>
          <p:cNvSpPr/>
          <p:nvPr/>
        </p:nvSpPr>
        <p:spPr>
          <a:xfrm>
            <a:off x="3813310" y="3743374"/>
            <a:ext cx="1650900" cy="180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g272578136f9_0_17"/>
          <p:cNvSpPr txBox="1"/>
          <p:nvPr/>
        </p:nvSpPr>
        <p:spPr>
          <a:xfrm>
            <a:off x="3687125" y="1841860"/>
            <a:ext cx="2145900" cy="92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highlight>
                  <a:srgbClr val="FFF2CC"/>
                </a:highlight>
                <a:latin typeface="Inter"/>
                <a:ea typeface="Inter"/>
                <a:cs typeface="Inter"/>
                <a:sym typeface="Inter"/>
              </a:rPr>
              <a:t>Permenpanrb 01/2023</a:t>
            </a:r>
            <a:endParaRPr b="1" i="0" sz="1100" u="none" cap="none" strike="noStrike">
              <a:solidFill>
                <a:srgbClr val="000000"/>
              </a:solidFill>
              <a:highlight>
                <a:srgbClr val="FFF2CC"/>
              </a:highlight>
              <a:latin typeface="Inter"/>
              <a:ea typeface="Inter"/>
              <a:cs typeface="Inter"/>
              <a:sym typeface="Inter"/>
            </a:endParaRPr>
          </a:p>
          <a:p>
            <a:pPr indent="0" lvl="0" marL="0" marR="0" rtl="0" algn="l">
              <a:lnSpc>
                <a:spcPct val="100000"/>
              </a:lnSpc>
              <a:spcBef>
                <a:spcPts val="0"/>
              </a:spcBef>
              <a:spcAft>
                <a:spcPts val="1600"/>
              </a:spcAft>
              <a:buClr>
                <a:srgbClr val="000000"/>
              </a:buClr>
              <a:buSzPts val="1100"/>
              <a:buFont typeface="Arial"/>
              <a:buNone/>
            </a:pPr>
            <a:r>
              <a:rPr b="0" i="0" lang="en-GB" sz="1100" u="none" cap="none" strike="noStrike">
                <a:solidFill>
                  <a:srgbClr val="000000"/>
                </a:solidFill>
                <a:latin typeface="Rubik"/>
                <a:ea typeface="Rubik"/>
                <a:cs typeface="Rubik"/>
                <a:sym typeface="Rubik"/>
              </a:rPr>
              <a:t>tentang Jabatan Fungsional</a:t>
            </a:r>
            <a:endParaRPr b="0" i="0" sz="1100" u="none" cap="none" strike="noStrike">
              <a:solidFill>
                <a:srgbClr val="000000"/>
              </a:solidFill>
              <a:latin typeface="Rubik"/>
              <a:ea typeface="Rubik"/>
              <a:cs typeface="Rubik"/>
              <a:sym typeface="Rubik"/>
            </a:endParaRPr>
          </a:p>
        </p:txBody>
      </p:sp>
      <p:grpSp>
        <p:nvGrpSpPr>
          <p:cNvPr id="194" name="Google Shape;194;g272578136f9_0_17"/>
          <p:cNvGrpSpPr/>
          <p:nvPr/>
        </p:nvGrpSpPr>
        <p:grpSpPr>
          <a:xfrm>
            <a:off x="3749789" y="3365795"/>
            <a:ext cx="117819" cy="556705"/>
            <a:chOff x="845575" y="2563700"/>
            <a:chExt cx="92400" cy="411825"/>
          </a:xfrm>
        </p:grpSpPr>
        <p:sp>
          <p:nvSpPr>
            <p:cNvPr id="195" name="Google Shape;195;g272578136f9_0_1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96" name="Google Shape;196;g272578136f9_0_1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sp>
        <p:nvSpPr>
          <p:cNvPr id="197" name="Google Shape;197;g272578136f9_0_17"/>
          <p:cNvSpPr/>
          <p:nvPr/>
        </p:nvSpPr>
        <p:spPr>
          <a:xfrm>
            <a:off x="5464132" y="3743374"/>
            <a:ext cx="1650900" cy="180600"/>
          </a:xfrm>
          <a:prstGeom prst="rect">
            <a:avLst/>
          </a:prstGeom>
          <a:solidFill>
            <a:srgbClr val="3153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8" name="Google Shape;198;g272578136f9_0_17"/>
          <p:cNvGrpSpPr/>
          <p:nvPr/>
        </p:nvGrpSpPr>
        <p:grpSpPr>
          <a:xfrm rot="10800000">
            <a:off x="5409202" y="3743230"/>
            <a:ext cx="117819" cy="556705"/>
            <a:chOff x="2070100" y="2563700"/>
            <a:chExt cx="92400" cy="411825"/>
          </a:xfrm>
        </p:grpSpPr>
        <p:cxnSp>
          <p:nvCxnSpPr>
            <p:cNvPr id="199" name="Google Shape;199;g272578136f9_0_1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0" name="Google Shape;200;g272578136f9_0_1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 name="Google Shape;201;g272578136f9_0_17"/>
          <p:cNvSpPr/>
          <p:nvPr/>
        </p:nvSpPr>
        <p:spPr>
          <a:xfrm>
            <a:off x="7114954" y="3743374"/>
            <a:ext cx="1650900" cy="180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2" name="Google Shape;202;g272578136f9_0_17"/>
          <p:cNvGrpSpPr/>
          <p:nvPr/>
        </p:nvGrpSpPr>
        <p:grpSpPr>
          <a:xfrm>
            <a:off x="7059230" y="3365795"/>
            <a:ext cx="117819" cy="556705"/>
            <a:chOff x="845575" y="2563700"/>
            <a:chExt cx="92400" cy="411825"/>
          </a:xfrm>
        </p:grpSpPr>
        <p:cxnSp>
          <p:nvCxnSpPr>
            <p:cNvPr id="203" name="Google Shape;203;g272578136f9_0_1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4" name="Google Shape;204;g272578136f9_0_1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5" name="Google Shape;205;g272578136f9_0_17"/>
          <p:cNvSpPr txBox="1"/>
          <p:nvPr/>
        </p:nvSpPr>
        <p:spPr>
          <a:xfrm>
            <a:off x="6991783" y="1864367"/>
            <a:ext cx="2539500" cy="92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Inter"/>
              <a:ea typeface="Inter"/>
              <a:cs typeface="Inter"/>
              <a:sym typeface="Inter"/>
            </a:endParaRPr>
          </a:p>
        </p:txBody>
      </p:sp>
      <p:sp>
        <p:nvSpPr>
          <p:cNvPr id="206" name="Google Shape;206;g272578136f9_0_17"/>
          <p:cNvSpPr/>
          <p:nvPr/>
        </p:nvSpPr>
        <p:spPr>
          <a:xfrm>
            <a:off x="8765771" y="3743374"/>
            <a:ext cx="3042600" cy="180600"/>
          </a:xfrm>
          <a:prstGeom prst="rect">
            <a:avLst/>
          </a:prstGeom>
          <a:solidFill>
            <a:srgbClr val="31538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7" name="Google Shape;207;g272578136f9_0_17"/>
          <p:cNvGrpSpPr/>
          <p:nvPr/>
        </p:nvGrpSpPr>
        <p:grpSpPr>
          <a:xfrm rot="10800000">
            <a:off x="8712631" y="3743230"/>
            <a:ext cx="117819" cy="556705"/>
            <a:chOff x="2070100" y="2563700"/>
            <a:chExt cx="92400" cy="411825"/>
          </a:xfrm>
        </p:grpSpPr>
        <p:cxnSp>
          <p:nvCxnSpPr>
            <p:cNvPr id="208" name="Google Shape;208;g272578136f9_0_1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9" name="Google Shape;209;g272578136f9_0_1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0" name="Google Shape;210;g272578136f9_0_17"/>
          <p:cNvSpPr txBox="1"/>
          <p:nvPr/>
        </p:nvSpPr>
        <p:spPr>
          <a:xfrm>
            <a:off x="8621880" y="4315876"/>
            <a:ext cx="2145900" cy="5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highlight>
                  <a:srgbClr val="FFF2CC"/>
                </a:highlight>
                <a:latin typeface="Inter"/>
                <a:ea typeface="Inter"/>
                <a:cs typeface="Inter"/>
                <a:sym typeface="Inter"/>
              </a:rPr>
              <a:t>Regulasi Pengaturan Dosen Baru Terbit</a:t>
            </a:r>
            <a:endParaRPr b="1" i="0" sz="1100" u="none" cap="none" strike="noStrike">
              <a:solidFill>
                <a:srgbClr val="000000"/>
              </a:solidFill>
              <a:highlight>
                <a:srgbClr val="FFF2CC"/>
              </a:highlight>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1100"/>
              <a:buFont typeface="Inter"/>
              <a:buChar char="●"/>
            </a:pPr>
            <a:r>
              <a:rPr b="0" i="0" lang="en-GB" sz="1100" u="none" cap="none" strike="noStrike">
                <a:solidFill>
                  <a:srgbClr val="000000"/>
                </a:solidFill>
                <a:latin typeface="Inter"/>
                <a:ea typeface="Inter"/>
                <a:cs typeface="Inter"/>
                <a:sym typeface="Inter"/>
              </a:rPr>
              <a:t>Permendikbud Dosen</a:t>
            </a:r>
            <a:endParaRPr b="0" i="0" sz="11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1100"/>
              <a:buFont typeface="Inter"/>
              <a:buChar char="●"/>
            </a:pPr>
            <a:r>
              <a:rPr b="0" i="0" lang="en-GB" sz="1100" u="none" cap="none" strike="noStrike">
                <a:solidFill>
                  <a:srgbClr val="000000"/>
                </a:solidFill>
                <a:latin typeface="Inter"/>
                <a:ea typeface="Inter"/>
                <a:cs typeface="Inter"/>
                <a:sym typeface="Inter"/>
              </a:rPr>
              <a:t>Permenpanrb JF Dosen</a:t>
            </a:r>
            <a:endParaRPr b="0" i="0" sz="11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1600"/>
              </a:spcAft>
              <a:buClr>
                <a:srgbClr val="000000"/>
              </a:buClr>
              <a:buSzPts val="1100"/>
              <a:buFont typeface="Arial"/>
              <a:buNone/>
            </a:pPr>
            <a:r>
              <a:t/>
            </a:r>
            <a:endParaRPr b="1" i="0" sz="1100" u="none" cap="none" strike="noStrike">
              <a:solidFill>
                <a:srgbClr val="000000"/>
              </a:solidFill>
              <a:latin typeface="Inter"/>
              <a:ea typeface="Inter"/>
              <a:cs typeface="Inter"/>
              <a:sym typeface="Inter"/>
            </a:endParaRPr>
          </a:p>
        </p:txBody>
      </p:sp>
      <p:sp>
        <p:nvSpPr>
          <p:cNvPr id="211" name="Google Shape;211;g272578136f9_0_17"/>
          <p:cNvSpPr txBox="1"/>
          <p:nvPr/>
        </p:nvSpPr>
        <p:spPr>
          <a:xfrm>
            <a:off x="511432" y="1599997"/>
            <a:ext cx="1650900" cy="3231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highlight>
                  <a:srgbClr val="31538F"/>
                </a:highlight>
                <a:latin typeface="Inter"/>
                <a:ea typeface="Inter"/>
                <a:cs typeface="Inter"/>
                <a:sym typeface="Inter"/>
              </a:rPr>
              <a:t>Dosen PNS</a:t>
            </a:r>
            <a:endParaRPr b="1" i="0" sz="900" u="none" cap="none" strike="noStrike">
              <a:solidFill>
                <a:schemeClr val="lt1"/>
              </a:solidFill>
              <a:highlight>
                <a:srgbClr val="31538F"/>
              </a:highlight>
              <a:latin typeface="Inter"/>
              <a:ea typeface="Inter"/>
              <a:cs typeface="Inter"/>
              <a:sym typeface="Inter"/>
            </a:endParaRPr>
          </a:p>
        </p:txBody>
      </p:sp>
      <p:sp>
        <p:nvSpPr>
          <p:cNvPr id="212" name="Google Shape;212;g272578136f9_0_17"/>
          <p:cNvSpPr txBox="1"/>
          <p:nvPr/>
        </p:nvSpPr>
        <p:spPr>
          <a:xfrm>
            <a:off x="3813320" y="1599997"/>
            <a:ext cx="1650900" cy="3231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highlight>
                  <a:srgbClr val="31538F"/>
                </a:highlight>
                <a:latin typeface="Inter"/>
                <a:ea typeface="Inter"/>
                <a:cs typeface="Inter"/>
                <a:sym typeface="Inter"/>
              </a:rPr>
              <a:t>Dosen PNS</a:t>
            </a:r>
            <a:endParaRPr b="1" i="0" sz="900" u="none" cap="none" strike="noStrike">
              <a:solidFill>
                <a:schemeClr val="lt1"/>
              </a:solidFill>
              <a:highlight>
                <a:srgbClr val="31538F"/>
              </a:highlight>
              <a:latin typeface="Inter"/>
              <a:ea typeface="Inter"/>
              <a:cs typeface="Inter"/>
              <a:sym typeface="Inter"/>
            </a:endParaRPr>
          </a:p>
        </p:txBody>
      </p:sp>
      <p:sp>
        <p:nvSpPr>
          <p:cNvPr id="213" name="Google Shape;213;g272578136f9_0_17"/>
          <p:cNvSpPr txBox="1"/>
          <p:nvPr/>
        </p:nvSpPr>
        <p:spPr>
          <a:xfrm>
            <a:off x="7115209" y="1599997"/>
            <a:ext cx="1650900" cy="3231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chemeClr val="lt1"/>
                </a:solidFill>
                <a:highlight>
                  <a:srgbClr val="31538F"/>
                </a:highlight>
                <a:latin typeface="Inter"/>
                <a:ea typeface="Inter"/>
                <a:cs typeface="Inter"/>
                <a:sym typeface="Inter"/>
              </a:rPr>
              <a:t>Semua Dosen</a:t>
            </a:r>
            <a:endParaRPr b="1" i="0" sz="900" u="none" cap="none" strike="noStrike">
              <a:solidFill>
                <a:schemeClr val="lt1"/>
              </a:solidFill>
              <a:highlight>
                <a:srgbClr val="31538F"/>
              </a:highlight>
              <a:latin typeface="Inter"/>
              <a:ea typeface="Inter"/>
              <a:cs typeface="Inter"/>
              <a:sym typeface="Inter"/>
            </a:endParaRPr>
          </a:p>
        </p:txBody>
      </p:sp>
      <p:sp>
        <p:nvSpPr>
          <p:cNvPr id="214" name="Google Shape;214;g272578136f9_0_17"/>
          <p:cNvSpPr txBox="1"/>
          <p:nvPr/>
        </p:nvSpPr>
        <p:spPr>
          <a:xfrm>
            <a:off x="2109302" y="5250901"/>
            <a:ext cx="1650900" cy="3387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highlight>
                  <a:srgbClr val="31538F"/>
                </a:highlight>
                <a:latin typeface="Inter"/>
                <a:ea typeface="Inter"/>
                <a:cs typeface="Inter"/>
                <a:sym typeface="Inter"/>
              </a:rPr>
              <a:t>Semua Dosen</a:t>
            </a:r>
            <a:endParaRPr b="1" i="0" sz="1000" u="none" cap="none" strike="noStrike">
              <a:solidFill>
                <a:schemeClr val="lt1"/>
              </a:solidFill>
              <a:highlight>
                <a:srgbClr val="31538F"/>
              </a:highlight>
              <a:latin typeface="Inter"/>
              <a:ea typeface="Inter"/>
              <a:cs typeface="Inter"/>
              <a:sym typeface="Inter"/>
            </a:endParaRPr>
          </a:p>
        </p:txBody>
      </p:sp>
      <p:sp>
        <p:nvSpPr>
          <p:cNvPr id="215" name="Google Shape;215;g272578136f9_0_17"/>
          <p:cNvSpPr txBox="1"/>
          <p:nvPr/>
        </p:nvSpPr>
        <p:spPr>
          <a:xfrm>
            <a:off x="5365591" y="5250901"/>
            <a:ext cx="1650900" cy="3387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highlight>
                  <a:srgbClr val="31538F"/>
                </a:highlight>
                <a:latin typeface="Inter"/>
                <a:ea typeface="Inter"/>
                <a:cs typeface="Inter"/>
                <a:sym typeface="Inter"/>
              </a:rPr>
              <a:t>Dosen PNS</a:t>
            </a:r>
            <a:endParaRPr b="1" i="0" sz="1000" u="none" cap="none" strike="noStrike">
              <a:solidFill>
                <a:schemeClr val="lt1"/>
              </a:solidFill>
              <a:highlight>
                <a:srgbClr val="31538F"/>
              </a:highlight>
              <a:latin typeface="Inter"/>
              <a:ea typeface="Inter"/>
              <a:cs typeface="Inter"/>
              <a:sym typeface="Inter"/>
            </a:endParaRPr>
          </a:p>
        </p:txBody>
      </p:sp>
      <p:sp>
        <p:nvSpPr>
          <p:cNvPr id="216" name="Google Shape;216;g272578136f9_0_17"/>
          <p:cNvSpPr txBox="1"/>
          <p:nvPr/>
        </p:nvSpPr>
        <p:spPr>
          <a:xfrm>
            <a:off x="8766137" y="5250901"/>
            <a:ext cx="1650900" cy="338700"/>
          </a:xfrm>
          <a:prstGeom prst="rect">
            <a:avLst/>
          </a:prstGeom>
          <a:noFill/>
          <a:ln>
            <a:noFill/>
          </a:ln>
        </p:spPr>
        <p:txBody>
          <a:bodyPr anchorCtr="0" anchor="t" bIns="91425" lIns="0"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chemeClr val="lt1"/>
                </a:solidFill>
                <a:highlight>
                  <a:srgbClr val="31538F"/>
                </a:highlight>
                <a:latin typeface="Inter"/>
                <a:ea typeface="Inter"/>
                <a:cs typeface="Inter"/>
                <a:sym typeface="Inter"/>
              </a:rPr>
              <a:t>Semua Dosen</a:t>
            </a:r>
            <a:endParaRPr b="1" i="0" sz="1000" u="none" cap="none" strike="noStrike">
              <a:solidFill>
                <a:schemeClr val="lt1"/>
              </a:solidFill>
              <a:highlight>
                <a:srgbClr val="31538F"/>
              </a:highlight>
              <a:latin typeface="Inter"/>
              <a:ea typeface="Inter"/>
              <a:cs typeface="Inter"/>
              <a:sym typeface="Inter"/>
            </a:endParaRPr>
          </a:p>
        </p:txBody>
      </p:sp>
      <p:sp>
        <p:nvSpPr>
          <p:cNvPr id="217" name="Google Shape;217;g272578136f9_0_17"/>
          <p:cNvSpPr txBox="1"/>
          <p:nvPr/>
        </p:nvSpPr>
        <p:spPr>
          <a:xfrm>
            <a:off x="7005775" y="1841835"/>
            <a:ext cx="2145900" cy="13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highlight>
                  <a:srgbClr val="FFF2CC"/>
                </a:highlight>
                <a:latin typeface="Inter"/>
                <a:ea typeface="Inter"/>
                <a:cs typeface="Inter"/>
                <a:sym typeface="Inter"/>
              </a:rPr>
              <a:t>Pengaturan Masa Peralihan</a:t>
            </a:r>
            <a:endParaRPr b="1" i="0" sz="900" u="none" cap="none" strike="noStrike">
              <a:solidFill>
                <a:srgbClr val="000000"/>
              </a:solidFill>
              <a:highlight>
                <a:srgbClr val="FFF2CC"/>
              </a:highlight>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900"/>
              <a:buFont typeface="Inter"/>
              <a:buChar char="●"/>
            </a:pPr>
            <a:r>
              <a:rPr b="0" i="0" lang="en-GB" sz="900" u="none" cap="none" strike="noStrike">
                <a:solidFill>
                  <a:srgbClr val="000000"/>
                </a:solidFill>
                <a:latin typeface="Inter"/>
                <a:ea typeface="Inter"/>
                <a:cs typeface="Inter"/>
                <a:sym typeface="Inter"/>
              </a:rPr>
              <a:t>Permendikbud 92/2014</a:t>
            </a:r>
            <a:endParaRPr b="0" i="0" sz="9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900"/>
              <a:buFont typeface="Inter"/>
              <a:buChar char="●"/>
            </a:pPr>
            <a:r>
              <a:rPr b="0" i="0" lang="en-GB" sz="900" u="none" cap="none" strike="noStrike">
                <a:solidFill>
                  <a:srgbClr val="000000"/>
                </a:solidFill>
                <a:latin typeface="Inter"/>
                <a:ea typeface="Inter"/>
                <a:cs typeface="Inter"/>
                <a:sym typeface="Inter"/>
              </a:rPr>
              <a:t>Permendikbud 31/2022</a:t>
            </a:r>
            <a:endParaRPr b="0" i="0" sz="9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900"/>
              <a:buFont typeface="Inter"/>
              <a:buChar char="●"/>
            </a:pPr>
            <a:r>
              <a:rPr b="0" i="0" lang="en-GB" sz="900" u="none" cap="none" strike="noStrike">
                <a:solidFill>
                  <a:srgbClr val="000000"/>
                </a:solidFill>
                <a:latin typeface="Inter"/>
                <a:ea typeface="Inter"/>
                <a:cs typeface="Inter"/>
                <a:sym typeface="Inter"/>
              </a:rPr>
              <a:t>PermenpanRB 6/2022</a:t>
            </a:r>
            <a:endParaRPr b="0" i="0" sz="9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900"/>
              <a:buFont typeface="Inter"/>
              <a:buChar char="●"/>
            </a:pPr>
            <a:r>
              <a:rPr b="0" i="0" lang="en-GB" sz="900" u="none" cap="none" strike="noStrike">
                <a:solidFill>
                  <a:srgbClr val="000000"/>
                </a:solidFill>
                <a:latin typeface="Inter"/>
                <a:ea typeface="Inter"/>
                <a:cs typeface="Inter"/>
                <a:sym typeface="Inter"/>
              </a:rPr>
              <a:t>PermenpanRB 1/2023</a:t>
            </a:r>
            <a:endParaRPr b="0" i="0" sz="9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900"/>
              <a:buFont typeface="Inter"/>
              <a:buChar char="●"/>
            </a:pPr>
            <a:r>
              <a:rPr b="0" i="0" lang="en-GB" sz="900" u="none" cap="none" strike="noStrike">
                <a:solidFill>
                  <a:srgbClr val="000000"/>
                </a:solidFill>
                <a:latin typeface="Inter"/>
                <a:ea typeface="Inter"/>
                <a:cs typeface="Inter"/>
                <a:sym typeface="Inter"/>
              </a:rPr>
              <a:t>PerkaBKN 3/2023</a:t>
            </a:r>
            <a:endParaRPr b="0" i="0" sz="9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900"/>
              <a:buFont typeface="Inter"/>
              <a:buChar char="●"/>
            </a:pPr>
            <a:r>
              <a:rPr b="0" i="0" lang="en-GB" sz="900" u="none" cap="none" strike="noStrike">
                <a:solidFill>
                  <a:schemeClr val="dk1"/>
                </a:solidFill>
                <a:latin typeface="Inter"/>
                <a:ea typeface="Inter"/>
                <a:cs typeface="Inter"/>
                <a:sym typeface="Inter"/>
              </a:rPr>
              <a:t>Surat Dirjen 0502/E.E4/ RHS/DT.04.01/2024</a:t>
            </a:r>
            <a:endParaRPr b="0" i="0" sz="9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1600"/>
              </a:spcAft>
              <a:buClr>
                <a:srgbClr val="000000"/>
              </a:buClr>
              <a:buSzPts val="900"/>
              <a:buFont typeface="Arial"/>
              <a:buNone/>
            </a:pPr>
            <a:r>
              <a:t/>
            </a:r>
            <a:endParaRPr b="1" i="0" sz="900" u="none" cap="none" strike="noStrike">
              <a:solidFill>
                <a:srgbClr val="000000"/>
              </a:solidFill>
              <a:latin typeface="Inter"/>
              <a:ea typeface="Inter"/>
              <a:cs typeface="Inter"/>
              <a:sym typeface="Inter"/>
            </a:endParaRPr>
          </a:p>
        </p:txBody>
      </p:sp>
      <p:sp>
        <p:nvSpPr>
          <p:cNvPr id="218" name="Google Shape;218;g272578136f9_0_17"/>
          <p:cNvSpPr txBox="1"/>
          <p:nvPr/>
        </p:nvSpPr>
        <p:spPr>
          <a:xfrm>
            <a:off x="5268448" y="4315876"/>
            <a:ext cx="2561400" cy="5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rgbClr val="000000"/>
                </a:solidFill>
                <a:highlight>
                  <a:srgbClr val="FFF2CC"/>
                </a:highlight>
                <a:latin typeface="Inter"/>
                <a:ea typeface="Inter"/>
                <a:cs typeface="Inter"/>
                <a:sym typeface="Inter"/>
              </a:rPr>
              <a:t>Pengaturan AK Integrasi</a:t>
            </a:r>
            <a:endParaRPr b="1" i="0" sz="1100" u="none" cap="none" strike="noStrike">
              <a:solidFill>
                <a:srgbClr val="000000"/>
              </a:solidFill>
              <a:highlight>
                <a:srgbClr val="FFF2CC"/>
              </a:highlight>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1100"/>
              <a:buFont typeface="Inter"/>
              <a:buChar char="●"/>
            </a:pPr>
            <a:r>
              <a:rPr b="0" i="0" lang="en-GB" sz="1100" u="none" cap="none" strike="noStrike">
                <a:solidFill>
                  <a:srgbClr val="000000"/>
                </a:solidFill>
                <a:latin typeface="Inter"/>
                <a:ea typeface="Inter"/>
                <a:cs typeface="Inter"/>
                <a:sym typeface="Inter"/>
              </a:rPr>
              <a:t>Perdirjendikti 114/E/KPT/2023</a:t>
            </a:r>
            <a:endParaRPr b="0" i="0" sz="1100" u="none" cap="none" strike="noStrike">
              <a:solidFill>
                <a:srgbClr val="000000"/>
              </a:solidFill>
              <a:latin typeface="Inter"/>
              <a:ea typeface="Inter"/>
              <a:cs typeface="Inter"/>
              <a:sym typeface="Inter"/>
            </a:endParaRPr>
          </a:p>
          <a:p>
            <a:pPr indent="-171450" lvl="0" marL="171450" marR="0" rtl="0" algn="l">
              <a:lnSpc>
                <a:spcPct val="100000"/>
              </a:lnSpc>
              <a:spcBef>
                <a:spcPts val="0"/>
              </a:spcBef>
              <a:spcAft>
                <a:spcPts val="0"/>
              </a:spcAft>
              <a:buClr>
                <a:srgbClr val="000000"/>
              </a:buClr>
              <a:buSzPts val="1100"/>
              <a:buFont typeface="Inter"/>
              <a:buChar char="●"/>
            </a:pPr>
            <a:r>
              <a:rPr b="0" i="0" lang="en-GB" sz="1100" u="none" cap="none" strike="noStrike">
                <a:solidFill>
                  <a:srgbClr val="000000"/>
                </a:solidFill>
                <a:latin typeface="Inter"/>
                <a:ea typeface="Inter"/>
                <a:cs typeface="Inter"/>
                <a:sym typeface="Inter"/>
              </a:rPr>
              <a:t>Perdirjendikti 171/E/KPT/2023</a:t>
            </a:r>
            <a:endParaRPr b="1" i="0" sz="1100" u="none" cap="none" strike="noStrike">
              <a:solidFill>
                <a:srgbClr val="000000"/>
              </a:solidFill>
              <a:latin typeface="Inter"/>
              <a:ea typeface="Inter"/>
              <a:cs typeface="Inter"/>
              <a:sym typeface="Inter"/>
            </a:endParaRPr>
          </a:p>
        </p:txBody>
      </p:sp>
      <p:cxnSp>
        <p:nvCxnSpPr>
          <p:cNvPr id="219" name="Google Shape;219;g272578136f9_0_17"/>
          <p:cNvCxnSpPr>
            <a:endCxn id="193" idx="1"/>
          </p:cNvCxnSpPr>
          <p:nvPr/>
        </p:nvCxnSpPr>
        <p:spPr>
          <a:xfrm flipH="1" rot="10800000">
            <a:off x="2155925" y="2303710"/>
            <a:ext cx="1531200" cy="1200"/>
          </a:xfrm>
          <a:prstGeom prst="straightConnector1">
            <a:avLst/>
          </a:prstGeom>
          <a:noFill/>
          <a:ln cap="flat" cmpd="sng" w="9525">
            <a:solidFill>
              <a:schemeClr val="dk2"/>
            </a:solidFill>
            <a:prstDash val="dash"/>
            <a:round/>
            <a:headEnd len="sm" w="sm" type="none"/>
            <a:tailEnd len="med" w="med" type="triangle"/>
          </a:ln>
        </p:spPr>
      </p:cxnSp>
      <p:sp>
        <p:nvSpPr>
          <p:cNvPr id="220" name="Google Shape;220;g272578136f9_0_17"/>
          <p:cNvSpPr txBox="1"/>
          <p:nvPr/>
        </p:nvSpPr>
        <p:spPr>
          <a:xfrm>
            <a:off x="7319919" y="1288740"/>
            <a:ext cx="1650900" cy="436800"/>
          </a:xfrm>
          <a:prstGeom prst="rect">
            <a:avLst/>
          </a:prstGeom>
          <a:noFill/>
          <a:ln>
            <a:noFill/>
          </a:ln>
        </p:spPr>
        <p:txBody>
          <a:bodyPr anchorCtr="0" anchor="ctr" bIns="91425" lIns="0"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lt1"/>
                </a:solidFill>
                <a:highlight>
                  <a:srgbClr val="CC4125"/>
                </a:highlight>
                <a:latin typeface="Inter"/>
                <a:ea typeface="Inter"/>
                <a:cs typeface="Inter"/>
                <a:sym typeface="Inter"/>
              </a:rPr>
              <a:t>Fokus Saat Ini</a:t>
            </a:r>
            <a:endParaRPr b="1" i="0" sz="900" u="none" cap="none" strike="noStrike">
              <a:solidFill>
                <a:schemeClr val="lt1"/>
              </a:solidFill>
              <a:highlight>
                <a:srgbClr val="CC4125"/>
              </a:highlight>
              <a:latin typeface="Inter"/>
              <a:ea typeface="Inter"/>
              <a:cs typeface="Inter"/>
              <a:sym typeface="Inter"/>
            </a:endParaRPr>
          </a:p>
        </p:txBody>
      </p:sp>
      <p:sp>
        <p:nvSpPr>
          <p:cNvPr id="221" name="Google Shape;221;g272578136f9_0_17"/>
          <p:cNvSpPr/>
          <p:nvPr/>
        </p:nvSpPr>
        <p:spPr>
          <a:xfrm>
            <a:off x="9268653" y="1222553"/>
            <a:ext cx="2420700" cy="2448600"/>
          </a:xfrm>
          <a:prstGeom prst="rect">
            <a:avLst/>
          </a:prstGeom>
          <a:noFill/>
          <a:ln cap="flat" cmpd="sng" w="9525">
            <a:solidFill>
              <a:srgbClr val="FF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050"/>
              <a:buFont typeface="Arial"/>
              <a:buNone/>
            </a:pPr>
            <a:r>
              <a:rPr b="1" i="0" lang="en-GB" sz="1050" u="none" cap="none" strike="noStrike">
                <a:solidFill>
                  <a:srgbClr val="000000"/>
                </a:solidFill>
                <a:latin typeface="Inter"/>
                <a:ea typeface="Inter"/>
                <a:cs typeface="Inter"/>
                <a:sym typeface="Inter"/>
              </a:rPr>
              <a:t>Linimasa Promosi LK &amp; GB</a:t>
            </a:r>
            <a:endParaRPr b="1" i="0" sz="1050" u="none" cap="none" strike="noStrike">
              <a:solidFill>
                <a:srgbClr val="000000"/>
              </a:solidFill>
              <a:latin typeface="Inter"/>
              <a:ea typeface="Inter"/>
              <a:cs typeface="Inter"/>
              <a:sym typeface="Inter"/>
            </a:endParaRPr>
          </a:p>
          <a:p>
            <a:pPr indent="-114300" lvl="0" marL="114300" marR="0" rtl="0" algn="l">
              <a:lnSpc>
                <a:spcPct val="90000"/>
              </a:lnSpc>
              <a:spcBef>
                <a:spcPts val="0"/>
              </a:spcBef>
              <a:spcAft>
                <a:spcPts val="0"/>
              </a:spcAft>
              <a:buClr>
                <a:srgbClr val="000000"/>
              </a:buClr>
              <a:buSzPts val="1050"/>
              <a:buFont typeface="Inter"/>
              <a:buChar char="●"/>
            </a:pPr>
            <a:r>
              <a:rPr b="1" i="0" lang="en-GB" sz="1050" u="none" cap="none" strike="noStrike">
                <a:solidFill>
                  <a:srgbClr val="000000"/>
                </a:solidFill>
                <a:latin typeface="Inter"/>
                <a:ea typeface="Inter"/>
                <a:cs typeface="Inter"/>
                <a:sym typeface="Inter"/>
              </a:rPr>
              <a:t>28 Mei - 28 Juni </a:t>
            </a:r>
            <a:r>
              <a:rPr b="0" i="0" lang="en-GB" sz="1050" u="none" cap="none" strike="noStrike">
                <a:solidFill>
                  <a:srgbClr val="000000"/>
                </a:solidFill>
                <a:latin typeface="Inter"/>
                <a:ea typeface="Inter"/>
                <a:cs typeface="Inter"/>
                <a:sym typeface="Inter"/>
              </a:rPr>
              <a:t>proses persiapan dan penilaian oleh PT </a:t>
            </a:r>
            <a:r>
              <a:rPr b="0" i="0" lang="en-GB" sz="1050" u="sng" cap="none" strike="noStrike">
                <a:solidFill>
                  <a:srgbClr val="000000"/>
                </a:solidFill>
                <a:latin typeface="Inter"/>
                <a:ea typeface="Inter"/>
                <a:cs typeface="Inter"/>
                <a:sym typeface="Inter"/>
              </a:rPr>
              <a:t>Periode I</a:t>
            </a:r>
            <a:endParaRPr b="0" i="0" sz="1050" u="sng" cap="none" strike="noStrike">
              <a:solidFill>
                <a:srgbClr val="000000"/>
              </a:solidFill>
              <a:latin typeface="Inter"/>
              <a:ea typeface="Inter"/>
              <a:cs typeface="Inter"/>
              <a:sym typeface="Inter"/>
            </a:endParaRPr>
          </a:p>
          <a:p>
            <a:pPr indent="-114300" lvl="0" marL="114300" marR="0" rtl="0" algn="l">
              <a:lnSpc>
                <a:spcPct val="90000"/>
              </a:lnSpc>
              <a:spcBef>
                <a:spcPts val="0"/>
              </a:spcBef>
              <a:spcAft>
                <a:spcPts val="0"/>
              </a:spcAft>
              <a:buClr>
                <a:srgbClr val="000000"/>
              </a:buClr>
              <a:buSzPts val="1050"/>
              <a:buFont typeface="Inter"/>
              <a:buChar char="●"/>
            </a:pPr>
            <a:r>
              <a:rPr b="1" i="0" lang="en-GB" sz="1050" u="none" cap="none" strike="noStrike">
                <a:solidFill>
                  <a:srgbClr val="000000"/>
                </a:solidFill>
                <a:latin typeface="Inter"/>
                <a:ea typeface="Inter"/>
                <a:cs typeface="Inter"/>
                <a:sym typeface="Inter"/>
              </a:rPr>
              <a:t>13 - 30 Juni</a:t>
            </a:r>
            <a:r>
              <a:rPr b="0" i="0" lang="en-GB" sz="1050" u="none" cap="none" strike="noStrike">
                <a:solidFill>
                  <a:srgbClr val="000000"/>
                </a:solidFill>
                <a:latin typeface="Inter"/>
                <a:ea typeface="Inter"/>
                <a:cs typeface="Inter"/>
                <a:sym typeface="Inter"/>
              </a:rPr>
              <a:t>: Pembukaan pengajuan usulan Periode I di SISTER (LK &amp; GB)</a:t>
            </a:r>
            <a:endParaRPr b="0" i="0" sz="1050" u="none" cap="none" strike="noStrike">
              <a:solidFill>
                <a:srgbClr val="000000"/>
              </a:solidFill>
              <a:latin typeface="Inter"/>
              <a:ea typeface="Inter"/>
              <a:cs typeface="Inter"/>
              <a:sym typeface="Inter"/>
            </a:endParaRPr>
          </a:p>
          <a:p>
            <a:pPr indent="-114300" lvl="0" marL="114300" marR="0" rtl="0" algn="l">
              <a:lnSpc>
                <a:spcPct val="90000"/>
              </a:lnSpc>
              <a:spcBef>
                <a:spcPts val="0"/>
              </a:spcBef>
              <a:spcAft>
                <a:spcPts val="0"/>
              </a:spcAft>
              <a:buClr>
                <a:srgbClr val="000000"/>
              </a:buClr>
              <a:buSzPts val="1050"/>
              <a:buFont typeface="Inter"/>
              <a:buChar char="●"/>
            </a:pPr>
            <a:r>
              <a:rPr b="1" i="0" lang="en-GB" sz="1050" u="none" cap="none" strike="noStrike">
                <a:solidFill>
                  <a:srgbClr val="000000"/>
                </a:solidFill>
                <a:latin typeface="Inter"/>
                <a:ea typeface="Inter"/>
                <a:cs typeface="Inter"/>
                <a:sym typeface="Inter"/>
              </a:rPr>
              <a:t>1 - 12 Juli</a:t>
            </a:r>
            <a:r>
              <a:rPr b="0" i="0" lang="en-GB" sz="1050" u="none" cap="none" strike="noStrike">
                <a:solidFill>
                  <a:srgbClr val="000000"/>
                </a:solidFill>
                <a:latin typeface="Inter"/>
                <a:ea typeface="Inter"/>
                <a:cs typeface="Inter"/>
                <a:sym typeface="Inter"/>
              </a:rPr>
              <a:t>: Persetujuan pimpinan PT/LLDIKTI di SISTER</a:t>
            </a:r>
            <a:endParaRPr b="0" i="0" sz="1050" u="none" cap="none" strike="noStrike">
              <a:solidFill>
                <a:srgbClr val="000000"/>
              </a:solidFill>
              <a:latin typeface="Inter"/>
              <a:ea typeface="Inter"/>
              <a:cs typeface="Inter"/>
              <a:sym typeface="Inter"/>
            </a:endParaRPr>
          </a:p>
          <a:p>
            <a:pPr indent="-114300" lvl="0" marL="114300" marR="0" rtl="0" algn="l">
              <a:lnSpc>
                <a:spcPct val="90000"/>
              </a:lnSpc>
              <a:spcBef>
                <a:spcPts val="0"/>
              </a:spcBef>
              <a:spcAft>
                <a:spcPts val="0"/>
              </a:spcAft>
              <a:buClr>
                <a:srgbClr val="000000"/>
              </a:buClr>
              <a:buSzPts val="1050"/>
              <a:buFont typeface="Inter"/>
              <a:buChar char="●"/>
            </a:pPr>
            <a:r>
              <a:rPr b="1" i="0" lang="en-GB" sz="1050" u="none" cap="none" strike="noStrike">
                <a:solidFill>
                  <a:srgbClr val="000000"/>
                </a:solidFill>
                <a:latin typeface="Inter"/>
                <a:ea typeface="Inter"/>
                <a:cs typeface="Inter"/>
                <a:sym typeface="Inter"/>
              </a:rPr>
              <a:t>13 Juli - 30 Agustus</a:t>
            </a:r>
            <a:r>
              <a:rPr b="0" i="0" lang="en-GB" sz="1050" u="none" cap="none" strike="noStrike">
                <a:solidFill>
                  <a:srgbClr val="000000"/>
                </a:solidFill>
                <a:latin typeface="Inter"/>
                <a:ea typeface="Inter"/>
                <a:cs typeface="Inter"/>
                <a:sym typeface="Inter"/>
              </a:rPr>
              <a:t>: Penilaian Usulan Periode I</a:t>
            </a:r>
            <a:endParaRPr b="0" i="0" sz="1050" u="none" cap="none" strike="noStrike">
              <a:solidFill>
                <a:srgbClr val="000000"/>
              </a:solidFill>
              <a:latin typeface="Inter"/>
              <a:ea typeface="Inter"/>
              <a:cs typeface="Inter"/>
              <a:sym typeface="Inter"/>
            </a:endParaRPr>
          </a:p>
          <a:p>
            <a:pPr indent="-114300" lvl="0" marL="114300" marR="0" rtl="0" algn="l">
              <a:lnSpc>
                <a:spcPct val="90000"/>
              </a:lnSpc>
              <a:spcBef>
                <a:spcPts val="0"/>
              </a:spcBef>
              <a:spcAft>
                <a:spcPts val="0"/>
              </a:spcAft>
              <a:buClr>
                <a:srgbClr val="000000"/>
              </a:buClr>
              <a:buSzPts val="1050"/>
              <a:buFont typeface="Inter"/>
              <a:buChar char="●"/>
            </a:pPr>
            <a:r>
              <a:rPr b="1" i="0" lang="en-GB" sz="1050" u="none" cap="none" strike="noStrike">
                <a:solidFill>
                  <a:srgbClr val="000000"/>
                </a:solidFill>
                <a:latin typeface="Inter"/>
                <a:ea typeface="Inter"/>
                <a:cs typeface="Inter"/>
                <a:sym typeface="Inter"/>
              </a:rPr>
              <a:t>September 2024</a:t>
            </a:r>
            <a:r>
              <a:rPr b="0" i="0" lang="en-GB" sz="1050" u="none" cap="none" strike="noStrike">
                <a:solidFill>
                  <a:srgbClr val="000000"/>
                </a:solidFill>
                <a:latin typeface="Inter"/>
                <a:ea typeface="Inter"/>
                <a:cs typeface="Inter"/>
                <a:sym typeface="Inter"/>
              </a:rPr>
              <a:t>: Pembukaan pengajuan usulan </a:t>
            </a:r>
            <a:r>
              <a:rPr b="0" i="0" lang="en-GB" sz="1050" u="sng" cap="none" strike="noStrike">
                <a:solidFill>
                  <a:srgbClr val="000000"/>
                </a:solidFill>
                <a:latin typeface="Inter"/>
                <a:ea typeface="Inter"/>
                <a:cs typeface="Inter"/>
                <a:sym typeface="Inter"/>
              </a:rPr>
              <a:t>Periode II</a:t>
            </a:r>
            <a:endParaRPr b="0" i="0" sz="1050" u="sng" cap="none" strike="noStrike">
              <a:solidFill>
                <a:srgbClr val="000000"/>
              </a:solidFill>
              <a:latin typeface="Inter"/>
              <a:ea typeface="Inter"/>
              <a:cs typeface="Inter"/>
              <a:sym typeface="Inter"/>
            </a:endParaRPr>
          </a:p>
          <a:p>
            <a:pPr indent="-114300" lvl="0" marL="114300" marR="0" rtl="0" algn="l">
              <a:lnSpc>
                <a:spcPct val="90000"/>
              </a:lnSpc>
              <a:spcBef>
                <a:spcPts val="0"/>
              </a:spcBef>
              <a:spcAft>
                <a:spcPts val="0"/>
              </a:spcAft>
              <a:buClr>
                <a:srgbClr val="000000"/>
              </a:buClr>
              <a:buSzPts val="1050"/>
              <a:buFont typeface="Inter"/>
              <a:buChar char="●"/>
            </a:pPr>
            <a:r>
              <a:rPr b="1" i="0" lang="en-GB" sz="1050" u="none" cap="none" strike="noStrike">
                <a:solidFill>
                  <a:srgbClr val="000000"/>
                </a:solidFill>
                <a:latin typeface="Inter"/>
                <a:ea typeface="Inter"/>
                <a:cs typeface="Inter"/>
                <a:sym typeface="Inter"/>
              </a:rPr>
              <a:t>Oktober - November 2024</a:t>
            </a:r>
            <a:r>
              <a:rPr b="0" i="0" lang="en-GB" sz="1050" u="none" cap="none" strike="noStrike">
                <a:solidFill>
                  <a:srgbClr val="000000"/>
                </a:solidFill>
                <a:latin typeface="Inter"/>
                <a:ea typeface="Inter"/>
                <a:cs typeface="Inter"/>
                <a:sym typeface="Inter"/>
              </a:rPr>
              <a:t>: Penilaian Usulan Periode II</a:t>
            </a:r>
            <a:endParaRPr b="0" i="0" sz="1050" u="none" cap="none" strike="noStrike">
              <a:solidFill>
                <a:srgbClr val="000000"/>
              </a:solidFill>
              <a:latin typeface="Inter"/>
              <a:ea typeface="Inter"/>
              <a:cs typeface="Inter"/>
              <a:sym typeface="Inter"/>
            </a:endParaRPr>
          </a:p>
        </p:txBody>
      </p:sp>
      <p:sp>
        <p:nvSpPr>
          <p:cNvPr id="222" name="Google Shape;222;g272578136f9_0_17"/>
          <p:cNvSpPr/>
          <p:nvPr/>
        </p:nvSpPr>
        <p:spPr>
          <a:xfrm>
            <a:off x="8765771" y="5670402"/>
            <a:ext cx="1893000" cy="629400"/>
          </a:xfrm>
          <a:prstGeom prst="rect">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0" i="0" lang="en-GB" sz="1050" u="none" cap="none" strike="noStrike">
                <a:solidFill>
                  <a:srgbClr val="000000"/>
                </a:solidFill>
                <a:latin typeface="Inter"/>
                <a:ea typeface="Inter"/>
                <a:cs typeface="Inter"/>
                <a:sym typeface="Inter"/>
              </a:rPr>
              <a:t>Catatan: implementasi penuh mulai 1 Januari 2025 untuk semua PT</a:t>
            </a:r>
            <a:endParaRPr b="0" i="0" sz="1050" u="none" cap="none" strike="noStrike">
              <a:solidFill>
                <a:srgbClr val="000000"/>
              </a:solidFill>
              <a:latin typeface="Inter"/>
              <a:ea typeface="Inter"/>
              <a:cs typeface="Inter"/>
              <a:sym typeface="Inter"/>
            </a:endParaRPr>
          </a:p>
        </p:txBody>
      </p:sp>
      <p:cxnSp>
        <p:nvCxnSpPr>
          <p:cNvPr id="223" name="Google Shape;223;g272578136f9_0_17"/>
          <p:cNvCxnSpPr>
            <a:endCxn id="221" idx="1"/>
          </p:cNvCxnSpPr>
          <p:nvPr/>
        </p:nvCxnSpPr>
        <p:spPr>
          <a:xfrm flipH="1" rot="10800000">
            <a:off x="9091953" y="2446853"/>
            <a:ext cx="176700" cy="36900"/>
          </a:xfrm>
          <a:prstGeom prst="straightConnector1">
            <a:avLst/>
          </a:prstGeom>
          <a:noFill/>
          <a:ln cap="flat" cmpd="sng" w="9525">
            <a:solidFill>
              <a:srgbClr val="FF0000"/>
            </a:solidFill>
            <a:prstDash val="solid"/>
            <a:round/>
            <a:headEnd len="sm" w="sm" type="none"/>
            <a:tailEnd len="sm" w="sm" type="none"/>
          </a:ln>
        </p:spPr>
      </p:cxnSp>
      <p:sp>
        <p:nvSpPr>
          <p:cNvPr id="224" name="Google Shape;224;g272578136f9_0_17"/>
          <p:cNvSpPr txBox="1"/>
          <p:nvPr/>
        </p:nvSpPr>
        <p:spPr>
          <a:xfrm>
            <a:off x="9151675" y="927448"/>
            <a:ext cx="2751300" cy="55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GB" sz="900" u="none" cap="none" strike="noStrike">
                <a:solidFill>
                  <a:srgbClr val="000000"/>
                </a:solidFill>
                <a:latin typeface="Inter"/>
                <a:ea typeface="Inter"/>
                <a:cs typeface="Inter"/>
                <a:sym typeface="Inter"/>
              </a:rPr>
              <a:t>Periode: Juni - November 2024</a:t>
            </a:r>
            <a:endParaRPr b="1" i="0" sz="900" u="none" cap="none" strike="noStrike">
              <a:solidFill>
                <a:srgbClr val="000000"/>
              </a:solidFill>
              <a:latin typeface="Inter"/>
              <a:ea typeface="Inter"/>
              <a:cs typeface="Inter"/>
              <a:sym typeface="Inte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272578136f9_0_110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706" name="Google Shape;706;g272578136f9_0_1101"/>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707" name="Google Shape;707;g272578136f9_0_1101"/>
          <p:cNvSpPr txBox="1"/>
          <p:nvPr/>
        </p:nvSpPr>
        <p:spPr>
          <a:xfrm>
            <a:off x="652600" y="275000"/>
            <a:ext cx="9930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Penjelasan Rumpun Ilmu</a:t>
            </a:r>
            <a:endParaRPr b="1" i="0" sz="3000" u="none" cap="none" strike="noStrike">
              <a:solidFill>
                <a:srgbClr val="0D24B6"/>
              </a:solidFill>
              <a:latin typeface="Inter"/>
              <a:ea typeface="Inter"/>
              <a:cs typeface="Inter"/>
              <a:sym typeface="Inter"/>
            </a:endParaRPr>
          </a:p>
        </p:txBody>
      </p:sp>
      <p:sp>
        <p:nvSpPr>
          <p:cNvPr id="708" name="Google Shape;708;g272578136f9_0_1101"/>
          <p:cNvSpPr txBox="1"/>
          <p:nvPr/>
        </p:nvSpPr>
        <p:spPr>
          <a:xfrm>
            <a:off x="577625" y="859700"/>
            <a:ext cx="10640400" cy="615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Rumpun Ilmu merupakan pengelompokkan ilmu yang disusun secara sistematis yang terdiri dari Rumpun Ilmu, dikerucutkan ke Pohon Ilmu, dan mengerucut lagi ke Cabang Ilmu. Berikut contoh hierarki Rumpun Ilmu:</a:t>
            </a:r>
            <a:endParaRPr b="0" i="0" sz="1400" u="none" cap="none" strike="noStrike">
              <a:solidFill>
                <a:srgbClr val="000000"/>
              </a:solidFill>
              <a:latin typeface="Inter"/>
              <a:ea typeface="Inter"/>
              <a:cs typeface="Inter"/>
              <a:sym typeface="Inter"/>
            </a:endParaRPr>
          </a:p>
        </p:txBody>
      </p:sp>
      <p:sp>
        <p:nvSpPr>
          <p:cNvPr id="709" name="Google Shape;709;g272578136f9_0_1101"/>
          <p:cNvSpPr/>
          <p:nvPr/>
        </p:nvSpPr>
        <p:spPr>
          <a:xfrm>
            <a:off x="735575" y="3148100"/>
            <a:ext cx="2412900" cy="1452600"/>
          </a:xfrm>
          <a:prstGeom prst="rect">
            <a:avLst/>
          </a:prstGeom>
          <a:solidFill>
            <a:srgbClr val="1155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Rumpun Ilmu Formal</a:t>
            </a:r>
            <a:endParaRPr b="1" i="0" sz="1400" u="none" cap="none" strike="noStrike">
              <a:solidFill>
                <a:srgbClr val="FFFFFF"/>
              </a:solidFill>
              <a:latin typeface="Arial"/>
              <a:ea typeface="Arial"/>
              <a:cs typeface="Arial"/>
              <a:sym typeface="Arial"/>
            </a:endParaRPr>
          </a:p>
        </p:txBody>
      </p:sp>
      <p:sp>
        <p:nvSpPr>
          <p:cNvPr id="710" name="Google Shape;710;g272578136f9_0_1101"/>
          <p:cNvSpPr/>
          <p:nvPr/>
        </p:nvSpPr>
        <p:spPr>
          <a:xfrm>
            <a:off x="3960775" y="2019850"/>
            <a:ext cx="2886600" cy="1622700"/>
          </a:xfrm>
          <a:prstGeom prst="rect">
            <a:avLst/>
          </a:prstGeom>
          <a:solidFill>
            <a:srgbClr val="6D9E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Komputer</a:t>
            </a:r>
            <a:endParaRPr b="1" i="0" sz="1400" u="none" cap="none" strike="noStrike">
              <a:solidFill>
                <a:srgbClr val="FFFFFF"/>
              </a:solidFill>
              <a:latin typeface="Arial"/>
              <a:ea typeface="Arial"/>
              <a:cs typeface="Arial"/>
              <a:sym typeface="Arial"/>
            </a:endParaRPr>
          </a:p>
        </p:txBody>
      </p:sp>
      <p:sp>
        <p:nvSpPr>
          <p:cNvPr id="711" name="Google Shape;711;g272578136f9_0_1101"/>
          <p:cNvSpPr/>
          <p:nvPr/>
        </p:nvSpPr>
        <p:spPr>
          <a:xfrm>
            <a:off x="3960775" y="4142000"/>
            <a:ext cx="2886600" cy="993000"/>
          </a:xfrm>
          <a:prstGeom prst="rect">
            <a:avLst/>
          </a:prstGeom>
          <a:solidFill>
            <a:srgbClr val="6D9E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Matematika</a:t>
            </a:r>
            <a:endParaRPr b="1" i="0" sz="1400" u="none" cap="none" strike="noStrike">
              <a:solidFill>
                <a:srgbClr val="FFFFFF"/>
              </a:solidFill>
              <a:latin typeface="Arial"/>
              <a:ea typeface="Arial"/>
              <a:cs typeface="Arial"/>
              <a:sym typeface="Arial"/>
            </a:endParaRPr>
          </a:p>
        </p:txBody>
      </p:sp>
      <p:sp>
        <p:nvSpPr>
          <p:cNvPr id="712" name="Google Shape;712;g272578136f9_0_1101"/>
          <p:cNvSpPr/>
          <p:nvPr/>
        </p:nvSpPr>
        <p:spPr>
          <a:xfrm>
            <a:off x="3960775" y="5656600"/>
            <a:ext cx="2886600" cy="615000"/>
          </a:xfrm>
          <a:prstGeom prst="rect">
            <a:avLst/>
          </a:prstGeom>
          <a:solidFill>
            <a:srgbClr val="6D9E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Logika</a:t>
            </a:r>
            <a:endParaRPr b="1" i="0" sz="1400" u="none" cap="none" strike="noStrike">
              <a:solidFill>
                <a:srgbClr val="FFFFFF"/>
              </a:solidFill>
              <a:latin typeface="Arial"/>
              <a:ea typeface="Arial"/>
              <a:cs typeface="Arial"/>
              <a:sym typeface="Arial"/>
            </a:endParaRPr>
          </a:p>
        </p:txBody>
      </p:sp>
      <p:sp>
        <p:nvSpPr>
          <p:cNvPr id="713" name="Google Shape;713;g272578136f9_0_1101"/>
          <p:cNvSpPr/>
          <p:nvPr/>
        </p:nvSpPr>
        <p:spPr>
          <a:xfrm>
            <a:off x="7489125" y="1973625"/>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Kecerdasan Buatan</a:t>
            </a:r>
            <a:endParaRPr b="1" i="0" sz="1400" u="none" cap="none" strike="noStrike">
              <a:solidFill>
                <a:srgbClr val="000000"/>
              </a:solidFill>
              <a:latin typeface="Arial"/>
              <a:ea typeface="Arial"/>
              <a:cs typeface="Arial"/>
              <a:sym typeface="Arial"/>
            </a:endParaRPr>
          </a:p>
        </p:txBody>
      </p:sp>
      <p:sp>
        <p:nvSpPr>
          <p:cNvPr id="714" name="Google Shape;714;g272578136f9_0_1101"/>
          <p:cNvSpPr/>
          <p:nvPr/>
        </p:nvSpPr>
        <p:spPr>
          <a:xfrm>
            <a:off x="7489125" y="2453350"/>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Sistem Informasi</a:t>
            </a:r>
            <a:endParaRPr b="1" i="0" sz="1400" u="none" cap="none" strike="noStrike">
              <a:solidFill>
                <a:srgbClr val="000000"/>
              </a:solidFill>
              <a:latin typeface="Arial"/>
              <a:ea typeface="Arial"/>
              <a:cs typeface="Arial"/>
              <a:sym typeface="Arial"/>
            </a:endParaRPr>
          </a:p>
        </p:txBody>
      </p:sp>
      <p:sp>
        <p:nvSpPr>
          <p:cNvPr id="715" name="Google Shape;715;g272578136f9_0_1101"/>
          <p:cNvSpPr/>
          <p:nvPr/>
        </p:nvSpPr>
        <p:spPr>
          <a:xfrm>
            <a:off x="7489125" y="2933075"/>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Rekayasa Perangkat Lunak</a:t>
            </a:r>
            <a:endParaRPr b="1" i="0" sz="1400" u="none" cap="none" strike="noStrike">
              <a:solidFill>
                <a:srgbClr val="000000"/>
              </a:solidFill>
              <a:latin typeface="Arial"/>
              <a:ea typeface="Arial"/>
              <a:cs typeface="Arial"/>
              <a:sym typeface="Arial"/>
            </a:endParaRPr>
          </a:p>
        </p:txBody>
      </p:sp>
      <p:sp>
        <p:nvSpPr>
          <p:cNvPr id="716" name="Google Shape;716;g272578136f9_0_1101"/>
          <p:cNvSpPr/>
          <p:nvPr/>
        </p:nvSpPr>
        <p:spPr>
          <a:xfrm>
            <a:off x="7489125" y="3439125"/>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Teknologi Informasi</a:t>
            </a:r>
            <a:endParaRPr b="1" i="0" sz="1400" u="none" cap="none" strike="noStrike">
              <a:solidFill>
                <a:srgbClr val="000000"/>
              </a:solidFill>
              <a:latin typeface="Arial"/>
              <a:ea typeface="Arial"/>
              <a:cs typeface="Arial"/>
              <a:sym typeface="Arial"/>
            </a:endParaRPr>
          </a:p>
        </p:txBody>
      </p:sp>
      <p:sp>
        <p:nvSpPr>
          <p:cNvPr id="717" name="Google Shape;717;g272578136f9_0_1101"/>
          <p:cNvSpPr/>
          <p:nvPr/>
        </p:nvSpPr>
        <p:spPr>
          <a:xfrm>
            <a:off x="7489125" y="3989600"/>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Matematika Terapan</a:t>
            </a:r>
            <a:endParaRPr b="1" i="0" sz="1400" u="none" cap="none" strike="noStrike">
              <a:solidFill>
                <a:srgbClr val="000000"/>
              </a:solidFill>
              <a:latin typeface="Arial"/>
              <a:ea typeface="Arial"/>
              <a:cs typeface="Arial"/>
              <a:sym typeface="Arial"/>
            </a:endParaRPr>
          </a:p>
        </p:txBody>
      </p:sp>
      <p:sp>
        <p:nvSpPr>
          <p:cNvPr id="718" name="Google Shape;718;g272578136f9_0_1101"/>
          <p:cNvSpPr/>
          <p:nvPr/>
        </p:nvSpPr>
        <p:spPr>
          <a:xfrm>
            <a:off x="7489125" y="4448300"/>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Matematika</a:t>
            </a:r>
            <a:endParaRPr b="1" i="0" sz="1400" u="none" cap="none" strike="noStrike">
              <a:solidFill>
                <a:srgbClr val="000000"/>
              </a:solidFill>
              <a:latin typeface="Arial"/>
              <a:ea typeface="Arial"/>
              <a:cs typeface="Arial"/>
              <a:sym typeface="Arial"/>
            </a:endParaRPr>
          </a:p>
        </p:txBody>
      </p:sp>
      <p:sp>
        <p:nvSpPr>
          <p:cNvPr id="719" name="Google Shape;719;g272578136f9_0_1101"/>
          <p:cNvSpPr/>
          <p:nvPr/>
        </p:nvSpPr>
        <p:spPr>
          <a:xfrm>
            <a:off x="7489125" y="4907000"/>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Statistika Terapan</a:t>
            </a:r>
            <a:endParaRPr b="1" i="0" sz="1400" u="none" cap="none" strike="noStrike">
              <a:solidFill>
                <a:srgbClr val="000000"/>
              </a:solidFill>
              <a:latin typeface="Arial"/>
              <a:ea typeface="Arial"/>
              <a:cs typeface="Arial"/>
              <a:sym typeface="Arial"/>
            </a:endParaRPr>
          </a:p>
        </p:txBody>
      </p:sp>
      <p:sp>
        <p:nvSpPr>
          <p:cNvPr id="720" name="Google Shape;720;g272578136f9_0_1101"/>
          <p:cNvSpPr/>
          <p:nvPr/>
        </p:nvSpPr>
        <p:spPr>
          <a:xfrm>
            <a:off x="7489125" y="5365700"/>
            <a:ext cx="3115500" cy="3618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Statistika</a:t>
            </a:r>
            <a:endParaRPr b="1" i="0" sz="1400" u="none" cap="none" strike="noStrike">
              <a:solidFill>
                <a:srgbClr val="000000"/>
              </a:solidFill>
              <a:latin typeface="Arial"/>
              <a:ea typeface="Arial"/>
              <a:cs typeface="Arial"/>
              <a:sym typeface="Arial"/>
            </a:endParaRPr>
          </a:p>
        </p:txBody>
      </p:sp>
      <p:cxnSp>
        <p:nvCxnSpPr>
          <p:cNvPr id="721" name="Google Shape;721;g272578136f9_0_1101"/>
          <p:cNvCxnSpPr>
            <a:stCxn id="709" idx="3"/>
            <a:endCxn id="710" idx="1"/>
          </p:cNvCxnSpPr>
          <p:nvPr/>
        </p:nvCxnSpPr>
        <p:spPr>
          <a:xfrm flipH="1" rot="10800000">
            <a:off x="3148475" y="2831300"/>
            <a:ext cx="812400" cy="10431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22" name="Google Shape;722;g272578136f9_0_1101"/>
          <p:cNvCxnSpPr>
            <a:stCxn id="709" idx="3"/>
            <a:endCxn id="711" idx="1"/>
          </p:cNvCxnSpPr>
          <p:nvPr/>
        </p:nvCxnSpPr>
        <p:spPr>
          <a:xfrm>
            <a:off x="3148475" y="3874400"/>
            <a:ext cx="812400" cy="7641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23" name="Google Shape;723;g272578136f9_0_1101"/>
          <p:cNvCxnSpPr>
            <a:stCxn id="709" idx="3"/>
            <a:endCxn id="712" idx="1"/>
          </p:cNvCxnSpPr>
          <p:nvPr/>
        </p:nvCxnSpPr>
        <p:spPr>
          <a:xfrm>
            <a:off x="3148475" y="3874400"/>
            <a:ext cx="812400" cy="20898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24" name="Google Shape;724;g272578136f9_0_1101"/>
          <p:cNvCxnSpPr>
            <a:stCxn id="710" idx="3"/>
            <a:endCxn id="713" idx="1"/>
          </p:cNvCxnSpPr>
          <p:nvPr/>
        </p:nvCxnSpPr>
        <p:spPr>
          <a:xfrm flipH="1" rot="10800000">
            <a:off x="6847375" y="2154400"/>
            <a:ext cx="641700" cy="6768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25" name="Google Shape;725;g272578136f9_0_1101"/>
          <p:cNvCxnSpPr>
            <a:stCxn id="710" idx="3"/>
            <a:endCxn id="714" idx="1"/>
          </p:cNvCxnSpPr>
          <p:nvPr/>
        </p:nvCxnSpPr>
        <p:spPr>
          <a:xfrm flipH="1" rot="10800000">
            <a:off x="6847375" y="2634400"/>
            <a:ext cx="641700" cy="1968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26" name="Google Shape;726;g272578136f9_0_1101"/>
          <p:cNvCxnSpPr>
            <a:stCxn id="710" idx="3"/>
            <a:endCxn id="715" idx="1"/>
          </p:cNvCxnSpPr>
          <p:nvPr/>
        </p:nvCxnSpPr>
        <p:spPr>
          <a:xfrm>
            <a:off x="6847375" y="2831200"/>
            <a:ext cx="641700" cy="2829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27" name="Google Shape;727;g272578136f9_0_1101"/>
          <p:cNvCxnSpPr>
            <a:stCxn id="710" idx="3"/>
            <a:endCxn id="716" idx="1"/>
          </p:cNvCxnSpPr>
          <p:nvPr/>
        </p:nvCxnSpPr>
        <p:spPr>
          <a:xfrm>
            <a:off x="6847375" y="2831200"/>
            <a:ext cx="641700" cy="7887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28" name="Google Shape;728;g272578136f9_0_1101"/>
          <p:cNvCxnSpPr>
            <a:stCxn id="711" idx="3"/>
            <a:endCxn id="717" idx="1"/>
          </p:cNvCxnSpPr>
          <p:nvPr/>
        </p:nvCxnSpPr>
        <p:spPr>
          <a:xfrm flipH="1" rot="10800000">
            <a:off x="6847375" y="4170500"/>
            <a:ext cx="641700" cy="4680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29" name="Google Shape;729;g272578136f9_0_1101"/>
          <p:cNvCxnSpPr>
            <a:stCxn id="711" idx="3"/>
            <a:endCxn id="718" idx="1"/>
          </p:cNvCxnSpPr>
          <p:nvPr/>
        </p:nvCxnSpPr>
        <p:spPr>
          <a:xfrm flipH="1" rot="10800000">
            <a:off x="6847375" y="4629200"/>
            <a:ext cx="641700" cy="93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30" name="Google Shape;730;g272578136f9_0_1101"/>
          <p:cNvCxnSpPr>
            <a:stCxn id="711" idx="3"/>
            <a:endCxn id="719" idx="1"/>
          </p:cNvCxnSpPr>
          <p:nvPr/>
        </p:nvCxnSpPr>
        <p:spPr>
          <a:xfrm>
            <a:off x="6847375" y="4638500"/>
            <a:ext cx="641700" cy="4494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31" name="Google Shape;731;g272578136f9_0_1101"/>
          <p:cNvCxnSpPr>
            <a:stCxn id="711" idx="3"/>
            <a:endCxn id="720" idx="1"/>
          </p:cNvCxnSpPr>
          <p:nvPr/>
        </p:nvCxnSpPr>
        <p:spPr>
          <a:xfrm>
            <a:off x="6847375" y="4638500"/>
            <a:ext cx="641700" cy="908100"/>
          </a:xfrm>
          <a:prstGeom prst="bentConnector3">
            <a:avLst>
              <a:gd fmla="val 50004" name="adj1"/>
            </a:avLst>
          </a:prstGeom>
          <a:noFill/>
          <a:ln cap="flat" cmpd="sng" w="9525">
            <a:solidFill>
              <a:srgbClr val="000000"/>
            </a:solidFill>
            <a:prstDash val="solid"/>
            <a:round/>
            <a:headEnd len="sm" w="sm" type="none"/>
            <a:tailEnd len="sm" w="sm" type="none"/>
          </a:ln>
        </p:spPr>
      </p:cxnSp>
      <p:sp>
        <p:nvSpPr>
          <p:cNvPr id="732" name="Google Shape;732;g272578136f9_0_1101"/>
          <p:cNvSpPr txBox="1"/>
          <p:nvPr/>
        </p:nvSpPr>
        <p:spPr>
          <a:xfrm>
            <a:off x="735575" y="15468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Rumpun Ilmu</a:t>
            </a:r>
            <a:endParaRPr b="1" i="0" sz="1600" u="none" cap="none" strike="noStrike">
              <a:solidFill>
                <a:srgbClr val="000000"/>
              </a:solidFill>
              <a:latin typeface="Arial"/>
              <a:ea typeface="Arial"/>
              <a:cs typeface="Arial"/>
              <a:sym typeface="Arial"/>
            </a:endParaRPr>
          </a:p>
        </p:txBody>
      </p:sp>
      <p:sp>
        <p:nvSpPr>
          <p:cNvPr id="733" name="Google Shape;733;g272578136f9_0_1101"/>
          <p:cNvSpPr txBox="1"/>
          <p:nvPr/>
        </p:nvSpPr>
        <p:spPr>
          <a:xfrm>
            <a:off x="3960775" y="15468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Pohon Ilmu</a:t>
            </a:r>
            <a:endParaRPr b="1" i="0" sz="1600" u="none" cap="none" strike="noStrike">
              <a:solidFill>
                <a:srgbClr val="000000"/>
              </a:solidFill>
              <a:latin typeface="Arial"/>
              <a:ea typeface="Arial"/>
              <a:cs typeface="Arial"/>
              <a:sym typeface="Arial"/>
            </a:endParaRPr>
          </a:p>
        </p:txBody>
      </p:sp>
      <p:sp>
        <p:nvSpPr>
          <p:cNvPr id="734" name="Google Shape;734;g272578136f9_0_1101"/>
          <p:cNvSpPr txBox="1"/>
          <p:nvPr/>
        </p:nvSpPr>
        <p:spPr>
          <a:xfrm>
            <a:off x="7489125" y="15468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Cabang Ilmu</a:t>
            </a:r>
            <a:endParaRPr b="1" i="0" sz="1600" u="none" cap="none" strike="noStrike">
              <a:solidFill>
                <a:srgbClr val="000000"/>
              </a:solidFill>
              <a:latin typeface="Arial"/>
              <a:ea typeface="Arial"/>
              <a:cs typeface="Arial"/>
              <a:sym typeface="Arial"/>
            </a:endParaRPr>
          </a:p>
        </p:txBody>
      </p:sp>
      <p:sp>
        <p:nvSpPr>
          <p:cNvPr id="735" name="Google Shape;735;g272578136f9_0_110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272578136f9_0_1135"/>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742" name="Google Shape;742;g272578136f9_0_1135"/>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743" name="Google Shape;743;g272578136f9_0_1135"/>
          <p:cNvSpPr txBox="1"/>
          <p:nvPr/>
        </p:nvSpPr>
        <p:spPr>
          <a:xfrm>
            <a:off x="652599" y="351200"/>
            <a:ext cx="65490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Pemilihan Rumpun Ilmu</a:t>
            </a:r>
            <a:endParaRPr b="1" i="0" sz="3000" u="none" cap="none" strike="noStrike">
              <a:solidFill>
                <a:srgbClr val="0D24B6"/>
              </a:solidFill>
              <a:latin typeface="Inter"/>
              <a:ea typeface="Inter"/>
              <a:cs typeface="Inter"/>
              <a:sym typeface="Inter"/>
            </a:endParaRPr>
          </a:p>
        </p:txBody>
      </p:sp>
      <p:sp>
        <p:nvSpPr>
          <p:cNvPr id="744" name="Google Shape;744;g272578136f9_0_1135"/>
          <p:cNvSpPr txBox="1"/>
          <p:nvPr/>
        </p:nvSpPr>
        <p:spPr>
          <a:xfrm>
            <a:off x="577625" y="859700"/>
            <a:ext cx="10640400" cy="615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Dosen Pendidikan Formal terakhir </a:t>
            </a:r>
            <a:r>
              <a:rPr b="1" i="0" lang="en-GB" sz="1400" u="none" cap="none" strike="noStrike">
                <a:solidFill>
                  <a:srgbClr val="000000"/>
                </a:solidFill>
                <a:latin typeface="Inter"/>
                <a:ea typeface="Inter"/>
                <a:cs typeface="Inter"/>
                <a:sym typeface="Inter"/>
              </a:rPr>
              <a:t>S2 - Matematika</a:t>
            </a:r>
            <a:r>
              <a:rPr b="0" i="0" lang="en-GB" sz="1400" u="none" cap="none" strike="noStrike">
                <a:solidFill>
                  <a:srgbClr val="000000"/>
                </a:solidFill>
                <a:latin typeface="Inter"/>
                <a:ea typeface="Inter"/>
                <a:cs typeface="Inter"/>
                <a:sym typeface="Inter"/>
              </a:rPr>
              <a:t> dan mengajar di program studi </a:t>
            </a:r>
            <a:r>
              <a:rPr b="1" i="0" lang="en-GB" sz="1400" u="none" cap="none" strike="noStrike">
                <a:solidFill>
                  <a:srgbClr val="000000"/>
                </a:solidFill>
                <a:latin typeface="Inter"/>
                <a:ea typeface="Inter"/>
                <a:cs typeface="Inter"/>
                <a:sym typeface="Inter"/>
              </a:rPr>
              <a:t>Matematika</a:t>
            </a:r>
            <a:endParaRPr b="1" i="0" sz="1400" u="none" cap="none" strike="noStrike">
              <a:solidFill>
                <a:srgbClr val="000000"/>
              </a:solidFill>
              <a:latin typeface="Inter"/>
              <a:ea typeface="Inter"/>
              <a:cs typeface="Inter"/>
              <a:sym typeface="Inter"/>
            </a:endParaRPr>
          </a:p>
        </p:txBody>
      </p:sp>
      <p:sp>
        <p:nvSpPr>
          <p:cNvPr id="745" name="Google Shape;745;g272578136f9_0_1135"/>
          <p:cNvSpPr/>
          <p:nvPr/>
        </p:nvSpPr>
        <p:spPr>
          <a:xfrm>
            <a:off x="735575" y="3071900"/>
            <a:ext cx="2412900" cy="1452600"/>
          </a:xfrm>
          <a:prstGeom prst="rect">
            <a:avLst/>
          </a:prstGeom>
          <a:solidFill>
            <a:srgbClr val="1155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Rumpun Ilmu Formal</a:t>
            </a:r>
            <a:endParaRPr b="1" i="0" sz="1400" u="none" cap="none" strike="noStrike">
              <a:solidFill>
                <a:srgbClr val="FFFFFF"/>
              </a:solidFill>
              <a:latin typeface="Arial"/>
              <a:ea typeface="Arial"/>
              <a:cs typeface="Arial"/>
              <a:sym typeface="Arial"/>
            </a:endParaRPr>
          </a:p>
        </p:txBody>
      </p:sp>
      <p:sp>
        <p:nvSpPr>
          <p:cNvPr id="746" name="Google Shape;746;g272578136f9_0_1135"/>
          <p:cNvSpPr/>
          <p:nvPr/>
        </p:nvSpPr>
        <p:spPr>
          <a:xfrm>
            <a:off x="3960775" y="1943650"/>
            <a:ext cx="2886600" cy="16227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Komputer</a:t>
            </a:r>
            <a:endParaRPr b="1" i="0" sz="1400" u="none" cap="none" strike="noStrike">
              <a:solidFill>
                <a:srgbClr val="FFFFFF"/>
              </a:solidFill>
              <a:latin typeface="Arial"/>
              <a:ea typeface="Arial"/>
              <a:cs typeface="Arial"/>
              <a:sym typeface="Arial"/>
            </a:endParaRPr>
          </a:p>
        </p:txBody>
      </p:sp>
      <p:sp>
        <p:nvSpPr>
          <p:cNvPr id="747" name="Google Shape;747;g272578136f9_0_1135"/>
          <p:cNvSpPr/>
          <p:nvPr/>
        </p:nvSpPr>
        <p:spPr>
          <a:xfrm>
            <a:off x="3960775" y="3989600"/>
            <a:ext cx="2886600" cy="993000"/>
          </a:xfrm>
          <a:prstGeom prst="rect">
            <a:avLst/>
          </a:prstGeom>
          <a:solidFill>
            <a:srgbClr val="6D9EEB"/>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Matematika</a:t>
            </a:r>
            <a:endParaRPr b="1" i="0" sz="1400" u="none" cap="none" strike="noStrike">
              <a:solidFill>
                <a:srgbClr val="FFFFFF"/>
              </a:solidFill>
              <a:latin typeface="Arial"/>
              <a:ea typeface="Arial"/>
              <a:cs typeface="Arial"/>
              <a:sym typeface="Arial"/>
            </a:endParaRPr>
          </a:p>
        </p:txBody>
      </p:sp>
      <p:sp>
        <p:nvSpPr>
          <p:cNvPr id="748" name="Google Shape;748;g272578136f9_0_1135"/>
          <p:cNvSpPr/>
          <p:nvPr/>
        </p:nvSpPr>
        <p:spPr>
          <a:xfrm>
            <a:off x="3960775" y="5580400"/>
            <a:ext cx="2886600" cy="6150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Logika</a:t>
            </a:r>
            <a:endParaRPr b="1" i="0" sz="1400" u="none" cap="none" strike="noStrike">
              <a:solidFill>
                <a:srgbClr val="FFFFFF"/>
              </a:solidFill>
              <a:latin typeface="Arial"/>
              <a:ea typeface="Arial"/>
              <a:cs typeface="Arial"/>
              <a:sym typeface="Arial"/>
            </a:endParaRPr>
          </a:p>
        </p:txBody>
      </p:sp>
      <p:sp>
        <p:nvSpPr>
          <p:cNvPr id="749" name="Google Shape;749;g272578136f9_0_1135"/>
          <p:cNvSpPr/>
          <p:nvPr/>
        </p:nvSpPr>
        <p:spPr>
          <a:xfrm>
            <a:off x="7489125" y="1897425"/>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Kecerdasan Buatan</a:t>
            </a:r>
            <a:endParaRPr b="1" i="0" sz="1400" u="none" cap="none" strike="noStrike">
              <a:solidFill>
                <a:srgbClr val="FFFFFF"/>
              </a:solidFill>
              <a:latin typeface="Arial"/>
              <a:ea typeface="Arial"/>
              <a:cs typeface="Arial"/>
              <a:sym typeface="Arial"/>
            </a:endParaRPr>
          </a:p>
        </p:txBody>
      </p:sp>
      <p:sp>
        <p:nvSpPr>
          <p:cNvPr id="750" name="Google Shape;750;g272578136f9_0_1135"/>
          <p:cNvSpPr/>
          <p:nvPr/>
        </p:nvSpPr>
        <p:spPr>
          <a:xfrm>
            <a:off x="7489125" y="237715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Sistem Informasi</a:t>
            </a:r>
            <a:endParaRPr b="1" i="0" sz="1400" u="none" cap="none" strike="noStrike">
              <a:solidFill>
                <a:srgbClr val="FFFFFF"/>
              </a:solidFill>
              <a:latin typeface="Arial"/>
              <a:ea typeface="Arial"/>
              <a:cs typeface="Arial"/>
              <a:sym typeface="Arial"/>
            </a:endParaRPr>
          </a:p>
        </p:txBody>
      </p:sp>
      <p:sp>
        <p:nvSpPr>
          <p:cNvPr id="751" name="Google Shape;751;g272578136f9_0_1135"/>
          <p:cNvSpPr/>
          <p:nvPr/>
        </p:nvSpPr>
        <p:spPr>
          <a:xfrm>
            <a:off x="7489125" y="2856875"/>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Rekayasa Perangkat Lunak</a:t>
            </a:r>
            <a:endParaRPr b="1" i="0" sz="1400" u="none" cap="none" strike="noStrike">
              <a:solidFill>
                <a:srgbClr val="FFFFFF"/>
              </a:solidFill>
              <a:latin typeface="Arial"/>
              <a:ea typeface="Arial"/>
              <a:cs typeface="Arial"/>
              <a:sym typeface="Arial"/>
            </a:endParaRPr>
          </a:p>
        </p:txBody>
      </p:sp>
      <p:sp>
        <p:nvSpPr>
          <p:cNvPr id="752" name="Google Shape;752;g272578136f9_0_1135"/>
          <p:cNvSpPr/>
          <p:nvPr/>
        </p:nvSpPr>
        <p:spPr>
          <a:xfrm>
            <a:off x="7489125" y="3362925"/>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Teknologi Informasi</a:t>
            </a:r>
            <a:endParaRPr b="1" i="0" sz="1400" u="none" cap="none" strike="noStrike">
              <a:solidFill>
                <a:srgbClr val="FFFFFF"/>
              </a:solidFill>
              <a:latin typeface="Arial"/>
              <a:ea typeface="Arial"/>
              <a:cs typeface="Arial"/>
              <a:sym typeface="Arial"/>
            </a:endParaRPr>
          </a:p>
        </p:txBody>
      </p:sp>
      <p:sp>
        <p:nvSpPr>
          <p:cNvPr id="753" name="Google Shape;753;g272578136f9_0_1135"/>
          <p:cNvSpPr/>
          <p:nvPr/>
        </p:nvSpPr>
        <p:spPr>
          <a:xfrm>
            <a:off x="7489125" y="38372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Matematika Terapan</a:t>
            </a:r>
            <a:endParaRPr b="1" i="0" sz="1400" u="none" cap="none" strike="noStrike">
              <a:solidFill>
                <a:srgbClr val="FFFFFF"/>
              </a:solidFill>
              <a:latin typeface="Arial"/>
              <a:ea typeface="Arial"/>
              <a:cs typeface="Arial"/>
              <a:sym typeface="Arial"/>
            </a:endParaRPr>
          </a:p>
        </p:txBody>
      </p:sp>
      <p:sp>
        <p:nvSpPr>
          <p:cNvPr id="754" name="Google Shape;754;g272578136f9_0_1135"/>
          <p:cNvSpPr/>
          <p:nvPr/>
        </p:nvSpPr>
        <p:spPr>
          <a:xfrm>
            <a:off x="7489125" y="4295900"/>
            <a:ext cx="3115500" cy="361800"/>
          </a:xfrm>
          <a:prstGeom prst="rect">
            <a:avLst/>
          </a:prstGeom>
          <a:solidFill>
            <a:srgbClr val="C9DAF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Matematika</a:t>
            </a:r>
            <a:endParaRPr b="1" i="0" sz="1400" u="none" cap="none" strike="noStrike">
              <a:solidFill>
                <a:srgbClr val="000000"/>
              </a:solidFill>
              <a:latin typeface="Arial"/>
              <a:ea typeface="Arial"/>
              <a:cs typeface="Arial"/>
              <a:sym typeface="Arial"/>
            </a:endParaRPr>
          </a:p>
        </p:txBody>
      </p:sp>
      <p:sp>
        <p:nvSpPr>
          <p:cNvPr id="755" name="Google Shape;755;g272578136f9_0_1135"/>
          <p:cNvSpPr/>
          <p:nvPr/>
        </p:nvSpPr>
        <p:spPr>
          <a:xfrm>
            <a:off x="7489125" y="47546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Statistika Terapan</a:t>
            </a:r>
            <a:endParaRPr b="1" i="0" sz="1400" u="none" cap="none" strike="noStrike">
              <a:solidFill>
                <a:srgbClr val="FFFFFF"/>
              </a:solidFill>
              <a:latin typeface="Arial"/>
              <a:ea typeface="Arial"/>
              <a:cs typeface="Arial"/>
              <a:sym typeface="Arial"/>
            </a:endParaRPr>
          </a:p>
        </p:txBody>
      </p:sp>
      <p:sp>
        <p:nvSpPr>
          <p:cNvPr id="756" name="Google Shape;756;g272578136f9_0_1135"/>
          <p:cNvSpPr/>
          <p:nvPr/>
        </p:nvSpPr>
        <p:spPr>
          <a:xfrm>
            <a:off x="7489125" y="52133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Statistika</a:t>
            </a:r>
            <a:endParaRPr b="1" i="0" sz="1400" u="none" cap="none" strike="noStrike">
              <a:solidFill>
                <a:srgbClr val="FFFFFF"/>
              </a:solidFill>
              <a:latin typeface="Arial"/>
              <a:ea typeface="Arial"/>
              <a:cs typeface="Arial"/>
              <a:sym typeface="Arial"/>
            </a:endParaRPr>
          </a:p>
        </p:txBody>
      </p:sp>
      <p:sp>
        <p:nvSpPr>
          <p:cNvPr id="757" name="Google Shape;757;g272578136f9_0_1135"/>
          <p:cNvSpPr/>
          <p:nvPr/>
        </p:nvSpPr>
        <p:spPr>
          <a:xfrm>
            <a:off x="7489125" y="57070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Logika</a:t>
            </a:r>
            <a:endParaRPr b="1" i="0" sz="1400" u="none" cap="none" strike="noStrike">
              <a:solidFill>
                <a:srgbClr val="FFFFFF"/>
              </a:solidFill>
              <a:latin typeface="Arial"/>
              <a:ea typeface="Arial"/>
              <a:cs typeface="Arial"/>
              <a:sym typeface="Arial"/>
            </a:endParaRPr>
          </a:p>
        </p:txBody>
      </p:sp>
      <p:cxnSp>
        <p:nvCxnSpPr>
          <p:cNvPr id="758" name="Google Shape;758;g272578136f9_0_1135"/>
          <p:cNvCxnSpPr>
            <a:stCxn id="745" idx="3"/>
            <a:endCxn id="746" idx="1"/>
          </p:cNvCxnSpPr>
          <p:nvPr/>
        </p:nvCxnSpPr>
        <p:spPr>
          <a:xfrm flipH="1" rot="10800000">
            <a:off x="3148475" y="2755100"/>
            <a:ext cx="812400" cy="10431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59" name="Google Shape;759;g272578136f9_0_1135"/>
          <p:cNvCxnSpPr>
            <a:stCxn id="745" idx="3"/>
            <a:endCxn id="747" idx="1"/>
          </p:cNvCxnSpPr>
          <p:nvPr/>
        </p:nvCxnSpPr>
        <p:spPr>
          <a:xfrm>
            <a:off x="3148475" y="3798200"/>
            <a:ext cx="812400" cy="6879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60" name="Google Shape;760;g272578136f9_0_1135"/>
          <p:cNvCxnSpPr>
            <a:stCxn id="745" idx="3"/>
            <a:endCxn id="748" idx="1"/>
          </p:cNvCxnSpPr>
          <p:nvPr/>
        </p:nvCxnSpPr>
        <p:spPr>
          <a:xfrm>
            <a:off x="3148475" y="3798200"/>
            <a:ext cx="812400" cy="20898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61" name="Google Shape;761;g272578136f9_0_1135"/>
          <p:cNvCxnSpPr>
            <a:stCxn id="746" idx="3"/>
            <a:endCxn id="749" idx="1"/>
          </p:cNvCxnSpPr>
          <p:nvPr/>
        </p:nvCxnSpPr>
        <p:spPr>
          <a:xfrm flipH="1" rot="10800000">
            <a:off x="6847375" y="2078200"/>
            <a:ext cx="641700" cy="6768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2" name="Google Shape;762;g272578136f9_0_1135"/>
          <p:cNvCxnSpPr>
            <a:stCxn id="746" idx="3"/>
            <a:endCxn id="750" idx="1"/>
          </p:cNvCxnSpPr>
          <p:nvPr/>
        </p:nvCxnSpPr>
        <p:spPr>
          <a:xfrm flipH="1" rot="10800000">
            <a:off x="6847375" y="2558200"/>
            <a:ext cx="641700" cy="1968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3" name="Google Shape;763;g272578136f9_0_1135"/>
          <p:cNvCxnSpPr>
            <a:stCxn id="746" idx="3"/>
            <a:endCxn id="751" idx="1"/>
          </p:cNvCxnSpPr>
          <p:nvPr/>
        </p:nvCxnSpPr>
        <p:spPr>
          <a:xfrm>
            <a:off x="6847375" y="2755000"/>
            <a:ext cx="641700" cy="2829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4" name="Google Shape;764;g272578136f9_0_1135"/>
          <p:cNvCxnSpPr>
            <a:stCxn id="746" idx="3"/>
            <a:endCxn id="752" idx="1"/>
          </p:cNvCxnSpPr>
          <p:nvPr/>
        </p:nvCxnSpPr>
        <p:spPr>
          <a:xfrm>
            <a:off x="6847375" y="2755000"/>
            <a:ext cx="641700" cy="7887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5" name="Google Shape;765;g272578136f9_0_1135"/>
          <p:cNvCxnSpPr>
            <a:stCxn id="747" idx="3"/>
            <a:endCxn id="753" idx="1"/>
          </p:cNvCxnSpPr>
          <p:nvPr/>
        </p:nvCxnSpPr>
        <p:spPr>
          <a:xfrm flipH="1" rot="10800000">
            <a:off x="6847375" y="4018100"/>
            <a:ext cx="641700" cy="4680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6" name="Google Shape;766;g272578136f9_0_1135"/>
          <p:cNvCxnSpPr>
            <a:stCxn id="747" idx="3"/>
            <a:endCxn id="754" idx="1"/>
          </p:cNvCxnSpPr>
          <p:nvPr/>
        </p:nvCxnSpPr>
        <p:spPr>
          <a:xfrm flipH="1" rot="10800000">
            <a:off x="6847375" y="4476800"/>
            <a:ext cx="641700" cy="93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7" name="Google Shape;767;g272578136f9_0_1135"/>
          <p:cNvCxnSpPr>
            <a:stCxn id="747" idx="3"/>
            <a:endCxn id="755" idx="1"/>
          </p:cNvCxnSpPr>
          <p:nvPr/>
        </p:nvCxnSpPr>
        <p:spPr>
          <a:xfrm>
            <a:off x="6847375" y="4486100"/>
            <a:ext cx="641700" cy="4494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68" name="Google Shape;768;g272578136f9_0_1135"/>
          <p:cNvCxnSpPr>
            <a:stCxn id="747" idx="3"/>
            <a:endCxn id="756" idx="1"/>
          </p:cNvCxnSpPr>
          <p:nvPr/>
        </p:nvCxnSpPr>
        <p:spPr>
          <a:xfrm>
            <a:off x="6847375" y="4486100"/>
            <a:ext cx="641700" cy="908100"/>
          </a:xfrm>
          <a:prstGeom prst="bentConnector3">
            <a:avLst>
              <a:gd fmla="val 50004" name="adj1"/>
            </a:avLst>
          </a:prstGeom>
          <a:noFill/>
          <a:ln cap="flat" cmpd="sng" w="9525">
            <a:solidFill>
              <a:srgbClr val="000000"/>
            </a:solidFill>
            <a:prstDash val="solid"/>
            <a:round/>
            <a:headEnd len="sm" w="sm" type="none"/>
            <a:tailEnd len="sm" w="sm" type="none"/>
          </a:ln>
        </p:spPr>
      </p:cxnSp>
      <p:sp>
        <p:nvSpPr>
          <p:cNvPr id="769" name="Google Shape;769;g272578136f9_0_1135"/>
          <p:cNvSpPr txBox="1"/>
          <p:nvPr/>
        </p:nvSpPr>
        <p:spPr>
          <a:xfrm>
            <a:off x="735575" y="14706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Rumpun Ilmu</a:t>
            </a:r>
            <a:endParaRPr b="1" i="0" sz="1600" u="none" cap="none" strike="noStrike">
              <a:solidFill>
                <a:srgbClr val="000000"/>
              </a:solidFill>
              <a:latin typeface="Arial"/>
              <a:ea typeface="Arial"/>
              <a:cs typeface="Arial"/>
              <a:sym typeface="Arial"/>
            </a:endParaRPr>
          </a:p>
        </p:txBody>
      </p:sp>
      <p:sp>
        <p:nvSpPr>
          <p:cNvPr id="770" name="Google Shape;770;g272578136f9_0_1135"/>
          <p:cNvSpPr txBox="1"/>
          <p:nvPr/>
        </p:nvSpPr>
        <p:spPr>
          <a:xfrm>
            <a:off x="3960775" y="14706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Pohon Ilmu</a:t>
            </a:r>
            <a:endParaRPr b="1" i="0" sz="1600" u="none" cap="none" strike="noStrike">
              <a:solidFill>
                <a:srgbClr val="000000"/>
              </a:solidFill>
              <a:latin typeface="Arial"/>
              <a:ea typeface="Arial"/>
              <a:cs typeface="Arial"/>
              <a:sym typeface="Arial"/>
            </a:endParaRPr>
          </a:p>
        </p:txBody>
      </p:sp>
      <p:sp>
        <p:nvSpPr>
          <p:cNvPr id="771" name="Google Shape;771;g272578136f9_0_1135"/>
          <p:cNvSpPr txBox="1"/>
          <p:nvPr/>
        </p:nvSpPr>
        <p:spPr>
          <a:xfrm>
            <a:off x="7489125" y="14706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Cabang Ilmu</a:t>
            </a:r>
            <a:endParaRPr b="1" i="0" sz="1600" u="none" cap="none" strike="noStrike">
              <a:solidFill>
                <a:srgbClr val="000000"/>
              </a:solidFill>
              <a:latin typeface="Arial"/>
              <a:ea typeface="Arial"/>
              <a:cs typeface="Arial"/>
              <a:sym typeface="Arial"/>
            </a:endParaRPr>
          </a:p>
        </p:txBody>
      </p:sp>
      <p:sp>
        <p:nvSpPr>
          <p:cNvPr id="772" name="Google Shape;772;g272578136f9_0_1135"/>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272578136f9_0_1170"/>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779" name="Google Shape;779;g272578136f9_0_1170"/>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780" name="Google Shape;780;g272578136f9_0_1170"/>
          <p:cNvSpPr txBox="1"/>
          <p:nvPr/>
        </p:nvSpPr>
        <p:spPr>
          <a:xfrm>
            <a:off x="652599" y="351200"/>
            <a:ext cx="65490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Pemilihan Rumpun Ilmu</a:t>
            </a:r>
            <a:endParaRPr b="1" i="0" sz="3000" u="none" cap="none" strike="noStrike">
              <a:solidFill>
                <a:srgbClr val="0D24B6"/>
              </a:solidFill>
              <a:latin typeface="Inter"/>
              <a:ea typeface="Inter"/>
              <a:cs typeface="Inter"/>
              <a:sym typeface="Inter"/>
            </a:endParaRPr>
          </a:p>
        </p:txBody>
      </p:sp>
      <p:sp>
        <p:nvSpPr>
          <p:cNvPr id="781" name="Google Shape;781;g272578136f9_0_1170"/>
          <p:cNvSpPr txBox="1"/>
          <p:nvPr/>
        </p:nvSpPr>
        <p:spPr>
          <a:xfrm>
            <a:off x="577625" y="859700"/>
            <a:ext cx="10640400" cy="615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Dosen Pendidikan Formal terakhir </a:t>
            </a:r>
            <a:r>
              <a:rPr b="1" i="0" lang="en-GB" sz="1400" u="none" cap="none" strike="noStrike">
                <a:solidFill>
                  <a:srgbClr val="000000"/>
                </a:solidFill>
                <a:latin typeface="Inter"/>
                <a:ea typeface="Inter"/>
                <a:cs typeface="Inter"/>
                <a:sym typeface="Inter"/>
              </a:rPr>
              <a:t>S2 - Matematika</a:t>
            </a:r>
            <a:r>
              <a:rPr b="0" i="0" lang="en-GB" sz="1400" u="none" cap="none" strike="noStrike">
                <a:solidFill>
                  <a:srgbClr val="000000"/>
                </a:solidFill>
                <a:latin typeface="Inter"/>
                <a:ea typeface="Inter"/>
                <a:cs typeface="Inter"/>
                <a:sym typeface="Inter"/>
              </a:rPr>
              <a:t> dan mengajar di program studi </a:t>
            </a:r>
            <a:r>
              <a:rPr b="1" i="0" lang="en-GB" sz="1400" u="none" cap="none" strike="noStrike">
                <a:solidFill>
                  <a:srgbClr val="000000"/>
                </a:solidFill>
                <a:latin typeface="Inter"/>
                <a:ea typeface="Inter"/>
                <a:cs typeface="Inter"/>
                <a:sym typeface="Inter"/>
              </a:rPr>
              <a:t>Logika</a:t>
            </a:r>
            <a:endParaRPr b="1" i="0" sz="1400" u="none" cap="none" strike="noStrike">
              <a:solidFill>
                <a:srgbClr val="000000"/>
              </a:solidFill>
              <a:latin typeface="Inter"/>
              <a:ea typeface="Inter"/>
              <a:cs typeface="Inter"/>
              <a:sym typeface="Inter"/>
            </a:endParaRPr>
          </a:p>
        </p:txBody>
      </p:sp>
      <p:sp>
        <p:nvSpPr>
          <p:cNvPr id="782" name="Google Shape;782;g272578136f9_0_1170"/>
          <p:cNvSpPr/>
          <p:nvPr/>
        </p:nvSpPr>
        <p:spPr>
          <a:xfrm>
            <a:off x="735575" y="3071900"/>
            <a:ext cx="2412900" cy="1452600"/>
          </a:xfrm>
          <a:prstGeom prst="rect">
            <a:avLst/>
          </a:prstGeom>
          <a:solidFill>
            <a:srgbClr val="1155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Rumpun Ilmu Formal</a:t>
            </a:r>
            <a:endParaRPr b="1" i="0" sz="1400" u="none" cap="none" strike="noStrike">
              <a:solidFill>
                <a:srgbClr val="FFFFFF"/>
              </a:solidFill>
              <a:latin typeface="Arial"/>
              <a:ea typeface="Arial"/>
              <a:cs typeface="Arial"/>
              <a:sym typeface="Arial"/>
            </a:endParaRPr>
          </a:p>
        </p:txBody>
      </p:sp>
      <p:sp>
        <p:nvSpPr>
          <p:cNvPr id="783" name="Google Shape;783;g272578136f9_0_1170"/>
          <p:cNvSpPr/>
          <p:nvPr/>
        </p:nvSpPr>
        <p:spPr>
          <a:xfrm>
            <a:off x="3960775" y="1943650"/>
            <a:ext cx="2886600" cy="16227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Komputer</a:t>
            </a:r>
            <a:endParaRPr b="1" i="0" sz="1400" u="none" cap="none" strike="noStrike">
              <a:solidFill>
                <a:srgbClr val="FFFFFF"/>
              </a:solidFill>
              <a:latin typeface="Arial"/>
              <a:ea typeface="Arial"/>
              <a:cs typeface="Arial"/>
              <a:sym typeface="Arial"/>
            </a:endParaRPr>
          </a:p>
        </p:txBody>
      </p:sp>
      <p:sp>
        <p:nvSpPr>
          <p:cNvPr id="784" name="Google Shape;784;g272578136f9_0_1170"/>
          <p:cNvSpPr/>
          <p:nvPr/>
        </p:nvSpPr>
        <p:spPr>
          <a:xfrm>
            <a:off x="3960775" y="3989600"/>
            <a:ext cx="2886600" cy="993000"/>
          </a:xfrm>
          <a:prstGeom prst="rect">
            <a:avLst/>
          </a:prstGeom>
          <a:solidFill>
            <a:srgbClr val="6D9EEB"/>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Matematika</a:t>
            </a:r>
            <a:endParaRPr b="1" i="0" sz="1400" u="none" cap="none" strike="noStrike">
              <a:solidFill>
                <a:srgbClr val="FFFFFF"/>
              </a:solidFill>
              <a:latin typeface="Arial"/>
              <a:ea typeface="Arial"/>
              <a:cs typeface="Arial"/>
              <a:sym typeface="Arial"/>
            </a:endParaRPr>
          </a:p>
        </p:txBody>
      </p:sp>
      <p:sp>
        <p:nvSpPr>
          <p:cNvPr id="785" name="Google Shape;785;g272578136f9_0_1170"/>
          <p:cNvSpPr/>
          <p:nvPr/>
        </p:nvSpPr>
        <p:spPr>
          <a:xfrm>
            <a:off x="3960775" y="5580400"/>
            <a:ext cx="2886600" cy="6150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Logika</a:t>
            </a:r>
            <a:endParaRPr b="1" i="0" sz="1400" u="none" cap="none" strike="noStrike">
              <a:solidFill>
                <a:srgbClr val="FFFFFF"/>
              </a:solidFill>
              <a:latin typeface="Arial"/>
              <a:ea typeface="Arial"/>
              <a:cs typeface="Arial"/>
              <a:sym typeface="Arial"/>
            </a:endParaRPr>
          </a:p>
        </p:txBody>
      </p:sp>
      <p:sp>
        <p:nvSpPr>
          <p:cNvPr id="786" name="Google Shape;786;g272578136f9_0_1170"/>
          <p:cNvSpPr/>
          <p:nvPr/>
        </p:nvSpPr>
        <p:spPr>
          <a:xfrm>
            <a:off x="7489125" y="1897425"/>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Kecerdasan Buatan</a:t>
            </a:r>
            <a:endParaRPr b="1" i="0" sz="1400" u="none" cap="none" strike="noStrike">
              <a:solidFill>
                <a:srgbClr val="FFFFFF"/>
              </a:solidFill>
              <a:latin typeface="Arial"/>
              <a:ea typeface="Arial"/>
              <a:cs typeface="Arial"/>
              <a:sym typeface="Arial"/>
            </a:endParaRPr>
          </a:p>
        </p:txBody>
      </p:sp>
      <p:sp>
        <p:nvSpPr>
          <p:cNvPr id="787" name="Google Shape;787;g272578136f9_0_1170"/>
          <p:cNvSpPr/>
          <p:nvPr/>
        </p:nvSpPr>
        <p:spPr>
          <a:xfrm>
            <a:off x="7489125" y="237715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Sistem Informasi</a:t>
            </a:r>
            <a:endParaRPr b="1" i="0" sz="1400" u="none" cap="none" strike="noStrike">
              <a:solidFill>
                <a:srgbClr val="FFFFFF"/>
              </a:solidFill>
              <a:latin typeface="Arial"/>
              <a:ea typeface="Arial"/>
              <a:cs typeface="Arial"/>
              <a:sym typeface="Arial"/>
            </a:endParaRPr>
          </a:p>
        </p:txBody>
      </p:sp>
      <p:sp>
        <p:nvSpPr>
          <p:cNvPr id="788" name="Google Shape;788;g272578136f9_0_1170"/>
          <p:cNvSpPr/>
          <p:nvPr/>
        </p:nvSpPr>
        <p:spPr>
          <a:xfrm>
            <a:off x="7489125" y="2856875"/>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Rekayasa Perangkat Lunak</a:t>
            </a:r>
            <a:endParaRPr b="1" i="0" sz="1400" u="none" cap="none" strike="noStrike">
              <a:solidFill>
                <a:srgbClr val="FFFFFF"/>
              </a:solidFill>
              <a:latin typeface="Arial"/>
              <a:ea typeface="Arial"/>
              <a:cs typeface="Arial"/>
              <a:sym typeface="Arial"/>
            </a:endParaRPr>
          </a:p>
        </p:txBody>
      </p:sp>
      <p:sp>
        <p:nvSpPr>
          <p:cNvPr id="789" name="Google Shape;789;g272578136f9_0_1170"/>
          <p:cNvSpPr/>
          <p:nvPr/>
        </p:nvSpPr>
        <p:spPr>
          <a:xfrm>
            <a:off x="7489125" y="3362925"/>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Teknologi Informasi</a:t>
            </a:r>
            <a:endParaRPr b="1" i="0" sz="1400" u="none" cap="none" strike="noStrike">
              <a:solidFill>
                <a:srgbClr val="FFFFFF"/>
              </a:solidFill>
              <a:latin typeface="Arial"/>
              <a:ea typeface="Arial"/>
              <a:cs typeface="Arial"/>
              <a:sym typeface="Arial"/>
            </a:endParaRPr>
          </a:p>
        </p:txBody>
      </p:sp>
      <p:sp>
        <p:nvSpPr>
          <p:cNvPr id="790" name="Google Shape;790;g272578136f9_0_1170"/>
          <p:cNvSpPr/>
          <p:nvPr/>
        </p:nvSpPr>
        <p:spPr>
          <a:xfrm>
            <a:off x="7489125" y="38372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Matematika Terapan</a:t>
            </a:r>
            <a:endParaRPr b="1" i="0" sz="1400" u="none" cap="none" strike="noStrike">
              <a:solidFill>
                <a:srgbClr val="FFFFFF"/>
              </a:solidFill>
              <a:latin typeface="Arial"/>
              <a:ea typeface="Arial"/>
              <a:cs typeface="Arial"/>
              <a:sym typeface="Arial"/>
            </a:endParaRPr>
          </a:p>
        </p:txBody>
      </p:sp>
      <p:sp>
        <p:nvSpPr>
          <p:cNvPr id="791" name="Google Shape;791;g272578136f9_0_1170"/>
          <p:cNvSpPr/>
          <p:nvPr/>
        </p:nvSpPr>
        <p:spPr>
          <a:xfrm>
            <a:off x="7489125" y="4295900"/>
            <a:ext cx="3115500" cy="361800"/>
          </a:xfrm>
          <a:prstGeom prst="rect">
            <a:avLst/>
          </a:prstGeom>
          <a:solidFill>
            <a:srgbClr val="C9DAF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Matematika</a:t>
            </a:r>
            <a:endParaRPr b="1" i="0" sz="1400" u="none" cap="none" strike="noStrike">
              <a:solidFill>
                <a:srgbClr val="000000"/>
              </a:solidFill>
              <a:latin typeface="Arial"/>
              <a:ea typeface="Arial"/>
              <a:cs typeface="Arial"/>
              <a:sym typeface="Arial"/>
            </a:endParaRPr>
          </a:p>
        </p:txBody>
      </p:sp>
      <p:sp>
        <p:nvSpPr>
          <p:cNvPr id="792" name="Google Shape;792;g272578136f9_0_1170"/>
          <p:cNvSpPr/>
          <p:nvPr/>
        </p:nvSpPr>
        <p:spPr>
          <a:xfrm>
            <a:off x="7489125" y="47546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Statistika Terapan</a:t>
            </a:r>
            <a:endParaRPr b="1" i="0" sz="1400" u="none" cap="none" strike="noStrike">
              <a:solidFill>
                <a:srgbClr val="FFFFFF"/>
              </a:solidFill>
              <a:latin typeface="Arial"/>
              <a:ea typeface="Arial"/>
              <a:cs typeface="Arial"/>
              <a:sym typeface="Arial"/>
            </a:endParaRPr>
          </a:p>
        </p:txBody>
      </p:sp>
      <p:sp>
        <p:nvSpPr>
          <p:cNvPr id="793" name="Google Shape;793;g272578136f9_0_1170"/>
          <p:cNvSpPr/>
          <p:nvPr/>
        </p:nvSpPr>
        <p:spPr>
          <a:xfrm>
            <a:off x="7489125" y="52133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Statistika</a:t>
            </a:r>
            <a:endParaRPr b="1" i="0" sz="1400" u="none" cap="none" strike="noStrike">
              <a:solidFill>
                <a:srgbClr val="FFFFFF"/>
              </a:solidFill>
              <a:latin typeface="Arial"/>
              <a:ea typeface="Arial"/>
              <a:cs typeface="Arial"/>
              <a:sym typeface="Arial"/>
            </a:endParaRPr>
          </a:p>
        </p:txBody>
      </p:sp>
      <p:sp>
        <p:nvSpPr>
          <p:cNvPr id="794" name="Google Shape;794;g272578136f9_0_1170"/>
          <p:cNvSpPr/>
          <p:nvPr/>
        </p:nvSpPr>
        <p:spPr>
          <a:xfrm>
            <a:off x="7489125" y="5707000"/>
            <a:ext cx="3115500" cy="361800"/>
          </a:xfrm>
          <a:prstGeom prst="rect">
            <a:avLst/>
          </a:prstGeom>
          <a:solidFill>
            <a:srgbClr val="DADAD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Logika</a:t>
            </a:r>
            <a:endParaRPr b="1" i="0" sz="1400" u="none" cap="none" strike="noStrike">
              <a:solidFill>
                <a:srgbClr val="FFFFFF"/>
              </a:solidFill>
              <a:latin typeface="Arial"/>
              <a:ea typeface="Arial"/>
              <a:cs typeface="Arial"/>
              <a:sym typeface="Arial"/>
            </a:endParaRPr>
          </a:p>
        </p:txBody>
      </p:sp>
      <p:cxnSp>
        <p:nvCxnSpPr>
          <p:cNvPr id="795" name="Google Shape;795;g272578136f9_0_1170"/>
          <p:cNvCxnSpPr>
            <a:stCxn id="782" idx="3"/>
            <a:endCxn id="783" idx="1"/>
          </p:cNvCxnSpPr>
          <p:nvPr/>
        </p:nvCxnSpPr>
        <p:spPr>
          <a:xfrm flipH="1" rot="10800000">
            <a:off x="3148475" y="2755100"/>
            <a:ext cx="812400" cy="10431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96" name="Google Shape;796;g272578136f9_0_1170"/>
          <p:cNvCxnSpPr>
            <a:stCxn id="782" idx="3"/>
            <a:endCxn id="784" idx="1"/>
          </p:cNvCxnSpPr>
          <p:nvPr/>
        </p:nvCxnSpPr>
        <p:spPr>
          <a:xfrm>
            <a:off x="3148475" y="3798200"/>
            <a:ext cx="812400" cy="6879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97" name="Google Shape;797;g272578136f9_0_1170"/>
          <p:cNvCxnSpPr>
            <a:stCxn id="782" idx="3"/>
            <a:endCxn id="785" idx="1"/>
          </p:cNvCxnSpPr>
          <p:nvPr/>
        </p:nvCxnSpPr>
        <p:spPr>
          <a:xfrm>
            <a:off x="3148475" y="3798200"/>
            <a:ext cx="812400" cy="2089800"/>
          </a:xfrm>
          <a:prstGeom prst="bentConnector3">
            <a:avLst>
              <a:gd fmla="val 49994" name="adj1"/>
            </a:avLst>
          </a:prstGeom>
          <a:noFill/>
          <a:ln cap="flat" cmpd="sng" w="9525">
            <a:solidFill>
              <a:srgbClr val="000000"/>
            </a:solidFill>
            <a:prstDash val="solid"/>
            <a:round/>
            <a:headEnd len="sm" w="sm" type="none"/>
            <a:tailEnd len="sm" w="sm" type="none"/>
          </a:ln>
        </p:spPr>
      </p:cxnSp>
      <p:cxnSp>
        <p:nvCxnSpPr>
          <p:cNvPr id="798" name="Google Shape;798;g272578136f9_0_1170"/>
          <p:cNvCxnSpPr>
            <a:stCxn id="783" idx="3"/>
            <a:endCxn id="786" idx="1"/>
          </p:cNvCxnSpPr>
          <p:nvPr/>
        </p:nvCxnSpPr>
        <p:spPr>
          <a:xfrm flipH="1" rot="10800000">
            <a:off x="6847375" y="2078200"/>
            <a:ext cx="641700" cy="6768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799" name="Google Shape;799;g272578136f9_0_1170"/>
          <p:cNvCxnSpPr>
            <a:stCxn id="783" idx="3"/>
            <a:endCxn id="787" idx="1"/>
          </p:cNvCxnSpPr>
          <p:nvPr/>
        </p:nvCxnSpPr>
        <p:spPr>
          <a:xfrm flipH="1" rot="10800000">
            <a:off x="6847375" y="2558200"/>
            <a:ext cx="641700" cy="1968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800" name="Google Shape;800;g272578136f9_0_1170"/>
          <p:cNvCxnSpPr>
            <a:stCxn id="783" idx="3"/>
            <a:endCxn id="788" idx="1"/>
          </p:cNvCxnSpPr>
          <p:nvPr/>
        </p:nvCxnSpPr>
        <p:spPr>
          <a:xfrm>
            <a:off x="6847375" y="2755000"/>
            <a:ext cx="641700" cy="2829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801" name="Google Shape;801;g272578136f9_0_1170"/>
          <p:cNvCxnSpPr>
            <a:stCxn id="783" idx="3"/>
            <a:endCxn id="789" idx="1"/>
          </p:cNvCxnSpPr>
          <p:nvPr/>
        </p:nvCxnSpPr>
        <p:spPr>
          <a:xfrm>
            <a:off x="6847375" y="2755000"/>
            <a:ext cx="641700" cy="7887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802" name="Google Shape;802;g272578136f9_0_1170"/>
          <p:cNvCxnSpPr>
            <a:stCxn id="784" idx="3"/>
            <a:endCxn id="790" idx="1"/>
          </p:cNvCxnSpPr>
          <p:nvPr/>
        </p:nvCxnSpPr>
        <p:spPr>
          <a:xfrm flipH="1" rot="10800000">
            <a:off x="6847375" y="4018100"/>
            <a:ext cx="641700" cy="4680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803" name="Google Shape;803;g272578136f9_0_1170"/>
          <p:cNvCxnSpPr>
            <a:stCxn id="784" idx="3"/>
            <a:endCxn id="791" idx="1"/>
          </p:cNvCxnSpPr>
          <p:nvPr/>
        </p:nvCxnSpPr>
        <p:spPr>
          <a:xfrm flipH="1" rot="10800000">
            <a:off x="6847375" y="4476800"/>
            <a:ext cx="641700" cy="93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804" name="Google Shape;804;g272578136f9_0_1170"/>
          <p:cNvCxnSpPr>
            <a:stCxn id="784" idx="3"/>
            <a:endCxn id="792" idx="1"/>
          </p:cNvCxnSpPr>
          <p:nvPr/>
        </p:nvCxnSpPr>
        <p:spPr>
          <a:xfrm>
            <a:off x="6847375" y="4486100"/>
            <a:ext cx="641700" cy="449400"/>
          </a:xfrm>
          <a:prstGeom prst="bentConnector3">
            <a:avLst>
              <a:gd fmla="val 50004" name="adj1"/>
            </a:avLst>
          </a:prstGeom>
          <a:noFill/>
          <a:ln cap="flat" cmpd="sng" w="9525">
            <a:solidFill>
              <a:srgbClr val="000000"/>
            </a:solidFill>
            <a:prstDash val="solid"/>
            <a:round/>
            <a:headEnd len="sm" w="sm" type="none"/>
            <a:tailEnd len="sm" w="sm" type="none"/>
          </a:ln>
        </p:spPr>
      </p:cxnSp>
      <p:cxnSp>
        <p:nvCxnSpPr>
          <p:cNvPr id="805" name="Google Shape;805;g272578136f9_0_1170"/>
          <p:cNvCxnSpPr>
            <a:stCxn id="784" idx="3"/>
            <a:endCxn id="793" idx="1"/>
          </p:cNvCxnSpPr>
          <p:nvPr/>
        </p:nvCxnSpPr>
        <p:spPr>
          <a:xfrm>
            <a:off x="6847375" y="4486100"/>
            <a:ext cx="641700" cy="908100"/>
          </a:xfrm>
          <a:prstGeom prst="bentConnector3">
            <a:avLst>
              <a:gd fmla="val 50004" name="adj1"/>
            </a:avLst>
          </a:prstGeom>
          <a:noFill/>
          <a:ln cap="flat" cmpd="sng" w="9525">
            <a:solidFill>
              <a:srgbClr val="000000"/>
            </a:solidFill>
            <a:prstDash val="solid"/>
            <a:round/>
            <a:headEnd len="sm" w="sm" type="none"/>
            <a:tailEnd len="sm" w="sm" type="none"/>
          </a:ln>
        </p:spPr>
      </p:cxnSp>
      <p:sp>
        <p:nvSpPr>
          <p:cNvPr id="806" name="Google Shape;806;g272578136f9_0_1170"/>
          <p:cNvSpPr txBox="1"/>
          <p:nvPr/>
        </p:nvSpPr>
        <p:spPr>
          <a:xfrm>
            <a:off x="735575" y="14706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Rumpun Ilmu</a:t>
            </a:r>
            <a:endParaRPr b="1" i="0" sz="1600" u="none" cap="none" strike="noStrike">
              <a:solidFill>
                <a:srgbClr val="000000"/>
              </a:solidFill>
              <a:latin typeface="Arial"/>
              <a:ea typeface="Arial"/>
              <a:cs typeface="Arial"/>
              <a:sym typeface="Arial"/>
            </a:endParaRPr>
          </a:p>
        </p:txBody>
      </p:sp>
      <p:sp>
        <p:nvSpPr>
          <p:cNvPr id="807" name="Google Shape;807;g272578136f9_0_1170"/>
          <p:cNvSpPr txBox="1"/>
          <p:nvPr/>
        </p:nvSpPr>
        <p:spPr>
          <a:xfrm>
            <a:off x="3960775" y="14706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Pohon Ilmu</a:t>
            </a:r>
            <a:endParaRPr b="1" i="0" sz="1600" u="none" cap="none" strike="noStrike">
              <a:solidFill>
                <a:srgbClr val="000000"/>
              </a:solidFill>
              <a:latin typeface="Arial"/>
              <a:ea typeface="Arial"/>
              <a:cs typeface="Arial"/>
              <a:sym typeface="Arial"/>
            </a:endParaRPr>
          </a:p>
        </p:txBody>
      </p:sp>
      <p:sp>
        <p:nvSpPr>
          <p:cNvPr id="808" name="Google Shape;808;g272578136f9_0_1170"/>
          <p:cNvSpPr txBox="1"/>
          <p:nvPr/>
        </p:nvSpPr>
        <p:spPr>
          <a:xfrm>
            <a:off x="7489125" y="1470694"/>
            <a:ext cx="2127300" cy="455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Arial"/>
                <a:ea typeface="Arial"/>
                <a:cs typeface="Arial"/>
                <a:sym typeface="Arial"/>
              </a:rPr>
              <a:t>Cabang Ilmu</a:t>
            </a:r>
            <a:endParaRPr b="1" i="0" sz="1600" u="none" cap="none" strike="noStrike">
              <a:solidFill>
                <a:srgbClr val="000000"/>
              </a:solidFill>
              <a:latin typeface="Arial"/>
              <a:ea typeface="Arial"/>
              <a:cs typeface="Arial"/>
              <a:sym typeface="Arial"/>
            </a:endParaRPr>
          </a:p>
        </p:txBody>
      </p:sp>
      <p:sp>
        <p:nvSpPr>
          <p:cNvPr id="809" name="Google Shape;809;g272578136f9_0_1170"/>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272578136f9_0_767"/>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816" name="Google Shape;816;g272578136f9_0_767"/>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817" name="Google Shape;817;g272578136f9_0_767"/>
          <p:cNvSpPr txBox="1"/>
          <p:nvPr/>
        </p:nvSpPr>
        <p:spPr>
          <a:xfrm>
            <a:off x="652600" y="351200"/>
            <a:ext cx="8268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Alur Validasi Pemilihan Rumpun Ilmu</a:t>
            </a:r>
            <a:endParaRPr b="1" i="0" sz="3000" u="none" cap="none" strike="noStrike">
              <a:solidFill>
                <a:srgbClr val="0D24B6"/>
              </a:solidFill>
              <a:latin typeface="Inter"/>
              <a:ea typeface="Inter"/>
              <a:cs typeface="Inter"/>
              <a:sym typeface="Inter"/>
            </a:endParaRPr>
          </a:p>
        </p:txBody>
      </p:sp>
      <p:sp>
        <p:nvSpPr>
          <p:cNvPr id="818" name="Google Shape;818;g272578136f9_0_767"/>
          <p:cNvSpPr/>
          <p:nvPr/>
        </p:nvSpPr>
        <p:spPr>
          <a:xfrm>
            <a:off x="580575" y="2160703"/>
            <a:ext cx="2016600" cy="9996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Dosen mengisi rumpun ilmu pertama kali</a:t>
            </a:r>
            <a:endParaRPr b="0" i="0" sz="1400" u="none" cap="none" strike="noStrike">
              <a:solidFill>
                <a:srgbClr val="000000"/>
              </a:solidFill>
              <a:latin typeface="Inter"/>
              <a:ea typeface="Inter"/>
              <a:cs typeface="Inter"/>
              <a:sym typeface="Inter"/>
            </a:endParaRPr>
          </a:p>
        </p:txBody>
      </p:sp>
      <p:cxnSp>
        <p:nvCxnSpPr>
          <p:cNvPr id="819" name="Google Shape;819;g272578136f9_0_767"/>
          <p:cNvCxnSpPr/>
          <p:nvPr/>
        </p:nvCxnSpPr>
        <p:spPr>
          <a:xfrm flipH="1" rot="10800000">
            <a:off x="5111775" y="2042638"/>
            <a:ext cx="680400" cy="495000"/>
          </a:xfrm>
          <a:prstGeom prst="bentConnector3">
            <a:avLst>
              <a:gd fmla="val 50000" name="adj1"/>
            </a:avLst>
          </a:prstGeom>
          <a:noFill/>
          <a:ln cap="flat" cmpd="sng" w="19050">
            <a:solidFill>
              <a:srgbClr val="000000"/>
            </a:solidFill>
            <a:prstDash val="solid"/>
            <a:round/>
            <a:headEnd len="sm" w="sm" type="none"/>
            <a:tailEnd len="med" w="med" type="stealth"/>
          </a:ln>
        </p:spPr>
      </p:cxnSp>
      <p:sp>
        <p:nvSpPr>
          <p:cNvPr id="820" name="Google Shape;820;g272578136f9_0_767"/>
          <p:cNvSpPr/>
          <p:nvPr/>
        </p:nvSpPr>
        <p:spPr>
          <a:xfrm>
            <a:off x="5792175" y="1666438"/>
            <a:ext cx="1321500" cy="764100"/>
          </a:xfrm>
          <a:prstGeom prst="rect">
            <a:avLst/>
          </a:prstGeom>
          <a:solidFill>
            <a:srgbClr val="D9EAD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Data rumpun ilmu disetujui</a:t>
            </a:r>
            <a:endParaRPr b="0" i="0" sz="1400" u="none" cap="none" strike="noStrike">
              <a:solidFill>
                <a:srgbClr val="000000"/>
              </a:solidFill>
              <a:latin typeface="Inter"/>
              <a:ea typeface="Inter"/>
              <a:cs typeface="Inter"/>
              <a:sym typeface="Inter"/>
            </a:endParaRPr>
          </a:p>
        </p:txBody>
      </p:sp>
      <p:cxnSp>
        <p:nvCxnSpPr>
          <p:cNvPr id="821" name="Google Shape;821;g272578136f9_0_767"/>
          <p:cNvCxnSpPr/>
          <p:nvPr/>
        </p:nvCxnSpPr>
        <p:spPr>
          <a:xfrm>
            <a:off x="5111775" y="2537638"/>
            <a:ext cx="680400" cy="495000"/>
          </a:xfrm>
          <a:prstGeom prst="bentConnector3">
            <a:avLst>
              <a:gd fmla="val 50000" name="adj1"/>
            </a:avLst>
          </a:prstGeom>
          <a:noFill/>
          <a:ln cap="flat" cmpd="sng" w="19050">
            <a:solidFill>
              <a:srgbClr val="000000"/>
            </a:solidFill>
            <a:prstDash val="solid"/>
            <a:round/>
            <a:headEnd len="sm" w="sm" type="none"/>
            <a:tailEnd len="med" w="med" type="stealth"/>
          </a:ln>
        </p:spPr>
      </p:cxnSp>
      <p:sp>
        <p:nvSpPr>
          <p:cNvPr id="822" name="Google Shape;822;g272578136f9_0_767"/>
          <p:cNvSpPr/>
          <p:nvPr/>
        </p:nvSpPr>
        <p:spPr>
          <a:xfrm>
            <a:off x="5792175" y="2651038"/>
            <a:ext cx="1321500" cy="728400"/>
          </a:xfrm>
          <a:prstGeom prst="rect">
            <a:avLst/>
          </a:prstGeom>
          <a:solidFill>
            <a:srgbClr val="F4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Data rumpun ilmu ditolak</a:t>
            </a:r>
            <a:endParaRPr b="0" i="0" sz="1400" u="none" cap="none" strike="noStrike">
              <a:solidFill>
                <a:srgbClr val="000000"/>
              </a:solidFill>
              <a:latin typeface="Inter"/>
              <a:ea typeface="Inter"/>
              <a:cs typeface="Inter"/>
              <a:sym typeface="Inter"/>
            </a:endParaRPr>
          </a:p>
        </p:txBody>
      </p:sp>
      <p:sp>
        <p:nvSpPr>
          <p:cNvPr id="823" name="Google Shape;823;g272578136f9_0_767"/>
          <p:cNvSpPr/>
          <p:nvPr/>
        </p:nvSpPr>
        <p:spPr>
          <a:xfrm>
            <a:off x="2930475" y="2160703"/>
            <a:ext cx="2181300" cy="999600"/>
          </a:xfrm>
          <a:prstGeom prst="rect">
            <a:avLst/>
          </a:prstGeom>
          <a:solidFill>
            <a:srgbClr val="FCE5C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Admin PT / Admin Kepegawaian PT mereview data rumpun ilmu</a:t>
            </a:r>
            <a:endParaRPr b="0" i="0" sz="1400" u="none" cap="none" strike="noStrike">
              <a:solidFill>
                <a:srgbClr val="000000"/>
              </a:solidFill>
              <a:latin typeface="Inter"/>
              <a:ea typeface="Inter"/>
              <a:cs typeface="Inter"/>
              <a:sym typeface="Inter"/>
            </a:endParaRPr>
          </a:p>
        </p:txBody>
      </p:sp>
      <p:cxnSp>
        <p:nvCxnSpPr>
          <p:cNvPr id="824" name="Google Shape;824;g272578136f9_0_767"/>
          <p:cNvCxnSpPr>
            <a:stCxn id="818" idx="3"/>
            <a:endCxn id="823" idx="1"/>
          </p:cNvCxnSpPr>
          <p:nvPr/>
        </p:nvCxnSpPr>
        <p:spPr>
          <a:xfrm>
            <a:off x="2597175" y="2660503"/>
            <a:ext cx="333300" cy="0"/>
          </a:xfrm>
          <a:prstGeom prst="straightConnector1">
            <a:avLst/>
          </a:prstGeom>
          <a:noFill/>
          <a:ln cap="flat" cmpd="sng" w="19050">
            <a:solidFill>
              <a:srgbClr val="000000"/>
            </a:solidFill>
            <a:prstDash val="solid"/>
            <a:round/>
            <a:headEnd len="sm" w="sm" type="none"/>
            <a:tailEnd len="med" w="med" type="stealth"/>
          </a:ln>
        </p:spPr>
      </p:cxnSp>
      <p:cxnSp>
        <p:nvCxnSpPr>
          <p:cNvPr id="825" name="Google Shape;825;g272578136f9_0_767"/>
          <p:cNvCxnSpPr/>
          <p:nvPr/>
        </p:nvCxnSpPr>
        <p:spPr>
          <a:xfrm>
            <a:off x="7122975" y="3032638"/>
            <a:ext cx="333300" cy="0"/>
          </a:xfrm>
          <a:prstGeom prst="straightConnector1">
            <a:avLst/>
          </a:prstGeom>
          <a:noFill/>
          <a:ln cap="flat" cmpd="sng" w="19050">
            <a:solidFill>
              <a:srgbClr val="000000"/>
            </a:solidFill>
            <a:prstDash val="solid"/>
            <a:round/>
            <a:headEnd len="sm" w="sm" type="none"/>
            <a:tailEnd len="med" w="med" type="stealth"/>
          </a:ln>
        </p:spPr>
      </p:cxnSp>
      <p:sp>
        <p:nvSpPr>
          <p:cNvPr id="826" name="Google Shape;826;g272578136f9_0_767"/>
          <p:cNvSpPr/>
          <p:nvPr/>
        </p:nvSpPr>
        <p:spPr>
          <a:xfrm>
            <a:off x="7465575" y="1684288"/>
            <a:ext cx="1914600" cy="728400"/>
          </a:xfrm>
          <a:prstGeom prst="rect">
            <a:avLst/>
          </a:prstGeom>
          <a:solidFill>
            <a:srgbClr val="D9EAD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Data rumpun ilmu yang baru terefleksi di profil dosen</a:t>
            </a:r>
            <a:endParaRPr b="0" i="0" sz="1400" u="none" cap="none" strike="noStrike">
              <a:solidFill>
                <a:srgbClr val="000000"/>
              </a:solidFill>
              <a:latin typeface="Inter"/>
              <a:ea typeface="Inter"/>
              <a:cs typeface="Inter"/>
              <a:sym typeface="Inter"/>
            </a:endParaRPr>
          </a:p>
        </p:txBody>
      </p:sp>
      <p:sp>
        <p:nvSpPr>
          <p:cNvPr id="827" name="Google Shape;827;g272578136f9_0_767"/>
          <p:cNvSpPr/>
          <p:nvPr/>
        </p:nvSpPr>
        <p:spPr>
          <a:xfrm>
            <a:off x="7465575" y="2686738"/>
            <a:ext cx="1771500" cy="7284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Dosen mengajukan ulang rumpun ilmu</a:t>
            </a:r>
            <a:endParaRPr b="0" i="0" sz="1400" u="none" cap="none" strike="noStrike">
              <a:solidFill>
                <a:srgbClr val="000000"/>
              </a:solidFill>
              <a:latin typeface="Inter"/>
              <a:ea typeface="Inter"/>
              <a:cs typeface="Inter"/>
              <a:sym typeface="Inter"/>
            </a:endParaRPr>
          </a:p>
        </p:txBody>
      </p:sp>
      <p:sp>
        <p:nvSpPr>
          <p:cNvPr id="828" name="Google Shape;828;g272578136f9_0_767"/>
          <p:cNvSpPr/>
          <p:nvPr/>
        </p:nvSpPr>
        <p:spPr>
          <a:xfrm>
            <a:off x="9741375" y="1684288"/>
            <a:ext cx="1771500" cy="728400"/>
          </a:xfrm>
          <a:prstGeom prst="rect">
            <a:avLst/>
          </a:prstGeom>
          <a:solidFill>
            <a:srgbClr val="D9EAD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Inter"/>
                <a:ea typeface="Inter"/>
                <a:cs typeface="Inter"/>
                <a:sym typeface="Inter"/>
              </a:rPr>
              <a:t>Data rumpun ilmu digunakan pada layanan terkait</a:t>
            </a:r>
            <a:endParaRPr b="0" i="0" sz="1400" u="none" cap="none" strike="noStrike">
              <a:solidFill>
                <a:srgbClr val="000000"/>
              </a:solidFill>
              <a:latin typeface="Inter"/>
              <a:ea typeface="Inter"/>
              <a:cs typeface="Inter"/>
              <a:sym typeface="Inter"/>
            </a:endParaRPr>
          </a:p>
        </p:txBody>
      </p:sp>
      <p:cxnSp>
        <p:nvCxnSpPr>
          <p:cNvPr id="829" name="Google Shape;829;g272578136f9_0_767"/>
          <p:cNvCxnSpPr>
            <a:stCxn id="827" idx="2"/>
            <a:endCxn id="823" idx="2"/>
          </p:cNvCxnSpPr>
          <p:nvPr/>
        </p:nvCxnSpPr>
        <p:spPr>
          <a:xfrm flipH="1" rot="5400000">
            <a:off x="6058875" y="1122688"/>
            <a:ext cx="254700" cy="4330200"/>
          </a:xfrm>
          <a:prstGeom prst="bentConnector3">
            <a:avLst>
              <a:gd fmla="val -93492" name="adj1"/>
            </a:avLst>
          </a:prstGeom>
          <a:noFill/>
          <a:ln cap="flat" cmpd="sng" w="19050">
            <a:solidFill>
              <a:srgbClr val="000000"/>
            </a:solidFill>
            <a:prstDash val="solid"/>
            <a:round/>
            <a:headEnd len="sm" w="sm" type="none"/>
            <a:tailEnd len="med" w="med" type="stealth"/>
          </a:ln>
        </p:spPr>
      </p:cxnSp>
      <p:cxnSp>
        <p:nvCxnSpPr>
          <p:cNvPr id="830" name="Google Shape;830;g272578136f9_0_767"/>
          <p:cNvCxnSpPr>
            <a:stCxn id="820" idx="3"/>
            <a:endCxn id="826" idx="1"/>
          </p:cNvCxnSpPr>
          <p:nvPr/>
        </p:nvCxnSpPr>
        <p:spPr>
          <a:xfrm>
            <a:off x="7113675" y="2048488"/>
            <a:ext cx="351900" cy="0"/>
          </a:xfrm>
          <a:prstGeom prst="straightConnector1">
            <a:avLst/>
          </a:prstGeom>
          <a:noFill/>
          <a:ln cap="flat" cmpd="sng" w="19050">
            <a:solidFill>
              <a:srgbClr val="000000"/>
            </a:solidFill>
            <a:prstDash val="solid"/>
            <a:round/>
            <a:headEnd len="sm" w="sm" type="none"/>
            <a:tailEnd len="med" w="med" type="stealth"/>
          </a:ln>
        </p:spPr>
      </p:cxnSp>
      <p:cxnSp>
        <p:nvCxnSpPr>
          <p:cNvPr id="831" name="Google Shape;831;g272578136f9_0_767"/>
          <p:cNvCxnSpPr>
            <a:stCxn id="826" idx="3"/>
            <a:endCxn id="828" idx="1"/>
          </p:cNvCxnSpPr>
          <p:nvPr/>
        </p:nvCxnSpPr>
        <p:spPr>
          <a:xfrm>
            <a:off x="9380175" y="2048488"/>
            <a:ext cx="361200" cy="0"/>
          </a:xfrm>
          <a:prstGeom prst="straightConnector1">
            <a:avLst/>
          </a:prstGeom>
          <a:noFill/>
          <a:ln cap="flat" cmpd="sng" w="19050">
            <a:solidFill>
              <a:srgbClr val="000000"/>
            </a:solidFill>
            <a:prstDash val="solid"/>
            <a:round/>
            <a:headEnd len="sm" w="sm" type="none"/>
            <a:tailEnd len="med" w="med" type="stealth"/>
          </a:ln>
        </p:spPr>
      </p:cxnSp>
      <p:sp>
        <p:nvSpPr>
          <p:cNvPr id="832" name="Google Shape;832;g272578136f9_0_767"/>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272578136f9_0_788"/>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839" name="Google Shape;839;g272578136f9_0_788"/>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840" name="Google Shape;840;g272578136f9_0_788"/>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841" name="Google Shape;841;g272578136f9_0_788"/>
          <p:cNvSpPr txBox="1"/>
          <p:nvPr/>
        </p:nvSpPr>
        <p:spPr>
          <a:xfrm>
            <a:off x="1456575" y="5230050"/>
            <a:ext cx="8754600" cy="10752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Login ke SISTER dan pastikan peran Anda sebagai Dosen di level Perguruan Tinggi pada Beranda.</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Pada Beranda, Anda akan melihat kotak data untuk Rumpun Ilmu. Jika belum melengkapi, maka data akan kosong dan ditandai dengan ikon “</a:t>
            </a:r>
            <a:r>
              <a:rPr b="1" i="0" lang="en-GB" sz="1300" u="none" cap="none" strike="noStrike">
                <a:solidFill>
                  <a:schemeClr val="dk1"/>
                </a:solidFill>
                <a:latin typeface="Inter"/>
                <a:ea typeface="Inter"/>
                <a:cs typeface="Inter"/>
                <a:sym typeface="Inter"/>
              </a:rPr>
              <a:t>-</a:t>
            </a:r>
            <a:r>
              <a:rPr b="0" i="0" lang="en-GB" sz="1300" u="none" cap="none" strike="noStrike">
                <a:solidFill>
                  <a:schemeClr val="dk1"/>
                </a:solidFill>
                <a:latin typeface="Inter"/>
                <a:ea typeface="Inter"/>
                <a:cs typeface="Inter"/>
                <a:sym typeface="Inter"/>
              </a:rPr>
              <a:t>” seperti contoh gambar di bawah ini. Klik “</a:t>
            </a:r>
            <a:r>
              <a:rPr b="1" i="0" lang="en-GB" sz="1300" u="none" cap="none" strike="noStrike">
                <a:solidFill>
                  <a:schemeClr val="dk1"/>
                </a:solidFill>
                <a:latin typeface="Inter"/>
                <a:ea typeface="Inter"/>
                <a:cs typeface="Inter"/>
                <a:sym typeface="Inter"/>
              </a:rPr>
              <a:t>Perbarui Data</a:t>
            </a:r>
            <a:r>
              <a:rPr b="0" i="0" lang="en-GB" sz="1300" u="none" cap="none" strike="noStrike">
                <a:solidFill>
                  <a:schemeClr val="dk1"/>
                </a:solidFill>
                <a:latin typeface="Inter"/>
                <a:ea typeface="Inter"/>
                <a:cs typeface="Inter"/>
                <a:sym typeface="Inter"/>
              </a:rPr>
              <a:t>” untuk memulai pengisian Rumpun Ilmu.</a:t>
            </a:r>
            <a:endParaRPr b="0" i="0" sz="1300" u="none" cap="none" strike="noStrike">
              <a:solidFill>
                <a:schemeClr val="dk1"/>
              </a:solidFill>
              <a:latin typeface="Inter"/>
              <a:ea typeface="Inter"/>
              <a:cs typeface="Inter"/>
              <a:sym typeface="Inter"/>
            </a:endParaRPr>
          </a:p>
        </p:txBody>
      </p:sp>
      <p:pic>
        <p:nvPicPr>
          <p:cNvPr id="842" name="Google Shape;842;g272578136f9_0_788"/>
          <p:cNvPicPr preferRelativeResize="0"/>
          <p:nvPr/>
        </p:nvPicPr>
        <p:blipFill rotWithShape="1">
          <a:blip r:embed="rId3">
            <a:alphaModFix/>
          </a:blip>
          <a:srcRect b="0" l="0" r="0" t="0"/>
          <a:stretch/>
        </p:blipFill>
        <p:spPr>
          <a:xfrm>
            <a:off x="581025" y="1024450"/>
            <a:ext cx="8239326" cy="3644325"/>
          </a:xfrm>
          <a:prstGeom prst="rect">
            <a:avLst/>
          </a:prstGeom>
          <a:noFill/>
          <a:ln cap="flat" cmpd="sng" w="9525">
            <a:solidFill>
              <a:srgbClr val="BFBFBF"/>
            </a:solidFill>
            <a:prstDash val="solid"/>
            <a:round/>
            <a:headEnd len="sm" w="sm" type="none"/>
            <a:tailEnd len="sm" w="sm" type="none"/>
          </a:ln>
        </p:spPr>
      </p:pic>
      <p:pic>
        <p:nvPicPr>
          <p:cNvPr id="843" name="Google Shape;843;g272578136f9_0_788"/>
          <p:cNvPicPr preferRelativeResize="0"/>
          <p:nvPr/>
        </p:nvPicPr>
        <p:blipFill rotWithShape="1">
          <a:blip r:embed="rId4">
            <a:alphaModFix/>
          </a:blip>
          <a:srcRect b="0" l="0" r="0" t="0"/>
          <a:stretch/>
        </p:blipFill>
        <p:spPr>
          <a:xfrm>
            <a:off x="6865700" y="2676375"/>
            <a:ext cx="4964174" cy="2553675"/>
          </a:xfrm>
          <a:prstGeom prst="rect">
            <a:avLst/>
          </a:prstGeom>
          <a:noFill/>
          <a:ln cap="flat" cmpd="sng" w="9525">
            <a:solidFill>
              <a:srgbClr val="BFBFBF"/>
            </a:solidFill>
            <a:prstDash val="solid"/>
            <a:round/>
            <a:headEnd len="sm" w="sm" type="none"/>
            <a:tailEnd len="sm" w="sm" type="none"/>
          </a:ln>
        </p:spPr>
      </p:pic>
      <p:sp>
        <p:nvSpPr>
          <p:cNvPr id="844" name="Google Shape;844;g272578136f9_0_788"/>
          <p:cNvSpPr/>
          <p:nvPr/>
        </p:nvSpPr>
        <p:spPr>
          <a:xfrm>
            <a:off x="4880175" y="4085650"/>
            <a:ext cx="1907400" cy="2337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g272578136f9_0_788"/>
          <p:cNvSpPr/>
          <p:nvPr/>
        </p:nvSpPr>
        <p:spPr>
          <a:xfrm>
            <a:off x="3354450" y="11429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846" name="Google Shape;846;g272578136f9_0_788"/>
          <p:cNvSpPr/>
          <p:nvPr/>
        </p:nvSpPr>
        <p:spPr>
          <a:xfrm>
            <a:off x="4617775" y="37271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847" name="Google Shape;847;g272578136f9_0_788"/>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g272578136f9_0_801"/>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854" name="Google Shape;854;g272578136f9_0_801"/>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855" name="Google Shape;855;g272578136f9_0_801"/>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856" name="Google Shape;856;g272578136f9_0_801"/>
          <p:cNvSpPr txBox="1"/>
          <p:nvPr/>
        </p:nvSpPr>
        <p:spPr>
          <a:xfrm>
            <a:off x="2219025" y="5145975"/>
            <a:ext cx="7569300" cy="10752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AutoNum type="arabicPeriod" startAt="3"/>
            </a:pPr>
            <a:r>
              <a:rPr b="0" i="0" lang="en-GB" sz="1300" u="none" cap="none" strike="noStrike">
                <a:solidFill>
                  <a:schemeClr val="dk1"/>
                </a:solidFill>
                <a:latin typeface="Inter"/>
                <a:ea typeface="Inter"/>
                <a:cs typeface="Inter"/>
                <a:sym typeface="Inter"/>
              </a:rPr>
              <a:t>Anda masuk ke menu </a:t>
            </a:r>
            <a:r>
              <a:rPr b="1" i="0" lang="en-GB" sz="1300" u="none" cap="none" strike="noStrike">
                <a:solidFill>
                  <a:schemeClr val="dk1"/>
                </a:solidFill>
                <a:latin typeface="Inter"/>
                <a:ea typeface="Inter"/>
                <a:cs typeface="Inter"/>
                <a:sym typeface="Inter"/>
              </a:rPr>
              <a:t>Perubahan Data Rumpun Ilmu.</a:t>
            </a:r>
            <a:r>
              <a:rPr b="0" i="0" lang="en-GB" sz="1300" u="none" cap="none" strike="noStrike">
                <a:solidFill>
                  <a:schemeClr val="dk1"/>
                </a:solidFill>
                <a:latin typeface="Inter"/>
                <a:ea typeface="Inter"/>
                <a:cs typeface="Inter"/>
                <a:sym typeface="Inter"/>
              </a:rPr>
              <a:t> Anda dapat melihat program studi dan riwayat pendidikan yang dapat menjadi opsi referensi Anda. Dalam pemilihan Rumpun Ilmu, utamakan Anda memilih berdasarkan riwayat pendidikan formal tertinggi yang dimiliki.</a:t>
            </a:r>
            <a:endParaRPr b="0" i="0" sz="1600" u="none" cap="none" strike="noStrike">
              <a:solidFill>
                <a:srgbClr val="000000"/>
              </a:solidFill>
              <a:latin typeface="Inter"/>
              <a:ea typeface="Inter"/>
              <a:cs typeface="Inter"/>
              <a:sym typeface="Inter"/>
            </a:endParaRPr>
          </a:p>
        </p:txBody>
      </p:sp>
      <p:pic>
        <p:nvPicPr>
          <p:cNvPr id="857" name="Google Shape;857;g272578136f9_0_801"/>
          <p:cNvPicPr preferRelativeResize="0"/>
          <p:nvPr/>
        </p:nvPicPr>
        <p:blipFill rotWithShape="1">
          <a:blip r:embed="rId3">
            <a:alphaModFix/>
          </a:blip>
          <a:srcRect b="0" l="0" r="0" t="0"/>
          <a:stretch/>
        </p:blipFill>
        <p:spPr>
          <a:xfrm>
            <a:off x="754137" y="809000"/>
            <a:ext cx="10102724" cy="4148775"/>
          </a:xfrm>
          <a:prstGeom prst="rect">
            <a:avLst/>
          </a:prstGeom>
          <a:noFill/>
          <a:ln cap="flat" cmpd="sng" w="9525">
            <a:solidFill>
              <a:srgbClr val="BFBFBF"/>
            </a:solidFill>
            <a:prstDash val="solid"/>
            <a:round/>
            <a:headEnd len="sm" w="sm" type="none"/>
            <a:tailEnd len="sm" w="sm" type="none"/>
          </a:ln>
        </p:spPr>
      </p:pic>
      <p:sp>
        <p:nvSpPr>
          <p:cNvPr id="858" name="Google Shape;858;g272578136f9_0_801"/>
          <p:cNvSpPr/>
          <p:nvPr/>
        </p:nvSpPr>
        <p:spPr>
          <a:xfrm>
            <a:off x="5690025" y="9505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3</a:t>
            </a:r>
            <a:endParaRPr b="1" i="0" sz="1400" u="none" cap="none" strike="noStrike">
              <a:solidFill>
                <a:srgbClr val="000000"/>
              </a:solidFill>
              <a:latin typeface="Arial"/>
              <a:ea typeface="Arial"/>
              <a:cs typeface="Arial"/>
              <a:sym typeface="Arial"/>
            </a:endParaRPr>
          </a:p>
        </p:txBody>
      </p:sp>
      <p:sp>
        <p:nvSpPr>
          <p:cNvPr id="859" name="Google Shape;859;g272578136f9_0_801"/>
          <p:cNvSpPr txBox="1"/>
          <p:nvPr/>
        </p:nvSpPr>
        <p:spPr>
          <a:xfrm>
            <a:off x="754125" y="875850"/>
            <a:ext cx="8982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860" name="Google Shape;860;g272578136f9_0_801"/>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272578136f9_0_812"/>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867" name="Google Shape;867;g272578136f9_0_812"/>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868" name="Google Shape;868;g272578136f9_0_812"/>
          <p:cNvSpPr txBox="1"/>
          <p:nvPr/>
        </p:nvSpPr>
        <p:spPr>
          <a:xfrm>
            <a:off x="7811700" y="971900"/>
            <a:ext cx="3400800" cy="22257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AutoNum type="arabicPeriod" startAt="4"/>
            </a:pPr>
            <a:r>
              <a:rPr b="0" i="0" lang="en-GB" sz="1300" u="none" cap="none" strike="noStrike">
                <a:solidFill>
                  <a:schemeClr val="dk1"/>
                </a:solidFill>
                <a:latin typeface="Inter"/>
                <a:ea typeface="Inter"/>
                <a:cs typeface="Inter"/>
                <a:sym typeface="Inter"/>
              </a:rPr>
              <a:t>Untuk memulai pengisian data yang pertama, yaitu Rumpun Ilmu, klik tombol “</a:t>
            </a:r>
            <a:r>
              <a:rPr b="1" i="0" lang="en-GB" sz="1300" u="none" cap="none" strike="noStrike">
                <a:solidFill>
                  <a:schemeClr val="dk1"/>
                </a:solidFill>
                <a:latin typeface="Inter"/>
                <a:ea typeface="Inter"/>
                <a:cs typeface="Inter"/>
                <a:sym typeface="Inter"/>
              </a:rPr>
              <a:t>Ubah</a:t>
            </a:r>
            <a:r>
              <a:rPr b="0" i="0" lang="en-GB" sz="1300" u="none" cap="none" strike="noStrike">
                <a:solidFill>
                  <a:schemeClr val="dk1"/>
                </a:solidFill>
                <a:latin typeface="Inter"/>
                <a:ea typeface="Inter"/>
                <a:cs typeface="Inter"/>
                <a:sym typeface="Inter"/>
              </a:rPr>
              <a:t>” pada </a:t>
            </a:r>
            <a:r>
              <a:rPr b="1" i="0" lang="en-GB" sz="1300" u="none" cap="none" strike="noStrike">
                <a:solidFill>
                  <a:schemeClr val="dk1"/>
                </a:solidFill>
                <a:latin typeface="Inter"/>
                <a:ea typeface="Inter"/>
                <a:cs typeface="Inter"/>
                <a:sym typeface="Inter"/>
              </a:rPr>
              <a:t>Rumpun Ilmu</a:t>
            </a:r>
            <a:r>
              <a:rPr b="0" i="0" lang="en-GB" sz="1300" u="none" cap="none" strike="noStrike">
                <a:solidFill>
                  <a:schemeClr val="dk1"/>
                </a:solidFill>
                <a:latin typeface="Inter"/>
                <a:ea typeface="Inter"/>
                <a:cs typeface="Inter"/>
                <a:sym typeface="Inter"/>
              </a:rPr>
              <a:t>. Pilih Rumpun Ilmu Anda yang sesuai. </a:t>
            </a:r>
            <a:r>
              <a:rPr b="1" i="0" lang="en-GB" sz="1300" u="none" cap="none" strike="noStrike">
                <a:solidFill>
                  <a:schemeClr val="dk1"/>
                </a:solidFill>
                <a:latin typeface="Inter"/>
                <a:ea typeface="Inter"/>
                <a:cs typeface="Inter"/>
                <a:sym typeface="Inter"/>
              </a:rPr>
              <a:t>Penting, kolom ini wajib diisi.</a:t>
            </a:r>
            <a:endParaRPr b="1"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AutoNum type="arabicPeriod" startAt="4"/>
            </a:pPr>
            <a:r>
              <a:rPr b="0" i="0" lang="en-GB" sz="1300" u="none" cap="none" strike="noStrike">
                <a:solidFill>
                  <a:schemeClr val="dk1"/>
                </a:solidFill>
                <a:latin typeface="Inter"/>
                <a:ea typeface="Inter"/>
                <a:cs typeface="Inter"/>
                <a:sym typeface="Inter"/>
              </a:rPr>
              <a:t>Anda juga bisa mengetik kata kunci untuk memilih Rumpun Ilmu yang sesuai.</a:t>
            </a:r>
            <a:endParaRPr b="0" i="0" sz="1300" u="none" cap="none" strike="noStrike">
              <a:solidFill>
                <a:schemeClr val="dk1"/>
              </a:solidFill>
              <a:latin typeface="Inter"/>
              <a:ea typeface="Inter"/>
              <a:cs typeface="Inter"/>
              <a:sym typeface="Inter"/>
            </a:endParaRPr>
          </a:p>
        </p:txBody>
      </p:sp>
      <p:sp>
        <p:nvSpPr>
          <p:cNvPr id="869" name="Google Shape;869;g272578136f9_0_812"/>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pic>
        <p:nvPicPr>
          <p:cNvPr id="870" name="Google Shape;870;g272578136f9_0_812"/>
          <p:cNvPicPr preferRelativeResize="0"/>
          <p:nvPr/>
        </p:nvPicPr>
        <p:blipFill rotWithShape="1">
          <a:blip r:embed="rId3">
            <a:alphaModFix/>
          </a:blip>
          <a:srcRect b="0" l="0" r="0" t="0"/>
          <a:stretch/>
        </p:blipFill>
        <p:spPr>
          <a:xfrm>
            <a:off x="581024" y="809000"/>
            <a:ext cx="6668452" cy="3486076"/>
          </a:xfrm>
          <a:prstGeom prst="rect">
            <a:avLst/>
          </a:prstGeom>
          <a:noFill/>
          <a:ln cap="flat" cmpd="sng" w="9525">
            <a:solidFill>
              <a:srgbClr val="BFBFBF"/>
            </a:solidFill>
            <a:prstDash val="solid"/>
            <a:round/>
            <a:headEnd len="sm" w="sm" type="none"/>
            <a:tailEnd len="sm" w="sm" type="none"/>
          </a:ln>
        </p:spPr>
      </p:pic>
      <p:pic>
        <p:nvPicPr>
          <p:cNvPr id="871" name="Google Shape;871;g272578136f9_0_812"/>
          <p:cNvPicPr preferRelativeResize="0"/>
          <p:nvPr/>
        </p:nvPicPr>
        <p:blipFill rotWithShape="1">
          <a:blip r:embed="rId4">
            <a:alphaModFix/>
          </a:blip>
          <a:srcRect b="0" l="0" r="0" t="14155"/>
          <a:stretch/>
        </p:blipFill>
        <p:spPr>
          <a:xfrm>
            <a:off x="3266500" y="3256400"/>
            <a:ext cx="2295250" cy="1529950"/>
          </a:xfrm>
          <a:prstGeom prst="rect">
            <a:avLst/>
          </a:prstGeom>
          <a:noFill/>
          <a:ln cap="flat" cmpd="sng" w="9525">
            <a:solidFill>
              <a:srgbClr val="BFBFBF"/>
            </a:solidFill>
            <a:prstDash val="solid"/>
            <a:round/>
            <a:headEnd len="sm" w="sm" type="none"/>
            <a:tailEnd len="sm" w="sm" type="none"/>
          </a:ln>
        </p:spPr>
      </p:pic>
      <p:sp>
        <p:nvSpPr>
          <p:cNvPr id="872" name="Google Shape;872;g272578136f9_0_812"/>
          <p:cNvSpPr/>
          <p:nvPr/>
        </p:nvSpPr>
        <p:spPr>
          <a:xfrm>
            <a:off x="2829600" y="29974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4</a:t>
            </a:r>
            <a:endParaRPr b="1" i="0" sz="1400" u="none" cap="none" strike="noStrike">
              <a:solidFill>
                <a:srgbClr val="000000"/>
              </a:solidFill>
              <a:latin typeface="Arial"/>
              <a:ea typeface="Arial"/>
              <a:cs typeface="Arial"/>
              <a:sym typeface="Arial"/>
            </a:endParaRPr>
          </a:p>
        </p:txBody>
      </p:sp>
      <p:sp>
        <p:nvSpPr>
          <p:cNvPr id="873" name="Google Shape;873;g272578136f9_0_812"/>
          <p:cNvSpPr/>
          <p:nvPr/>
        </p:nvSpPr>
        <p:spPr>
          <a:xfrm>
            <a:off x="4722750" y="33073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5</a:t>
            </a:r>
            <a:endParaRPr b="1" i="0" sz="1400" u="none" cap="none" strike="noStrike">
              <a:solidFill>
                <a:srgbClr val="000000"/>
              </a:solidFill>
              <a:latin typeface="Arial"/>
              <a:ea typeface="Arial"/>
              <a:cs typeface="Arial"/>
              <a:sym typeface="Arial"/>
            </a:endParaRPr>
          </a:p>
        </p:txBody>
      </p:sp>
      <p:sp>
        <p:nvSpPr>
          <p:cNvPr id="874" name="Google Shape;874;g272578136f9_0_812"/>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72578136f9_0_824"/>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881" name="Google Shape;881;g272578136f9_0_824"/>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882" name="Google Shape;882;g272578136f9_0_824"/>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883" name="Google Shape;883;g272578136f9_0_824"/>
          <p:cNvSpPr txBox="1"/>
          <p:nvPr/>
        </p:nvSpPr>
        <p:spPr>
          <a:xfrm>
            <a:off x="7065675" y="975988"/>
            <a:ext cx="4112400" cy="26859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AutoNum type="arabicPeriod" startAt="6"/>
            </a:pPr>
            <a:r>
              <a:rPr b="0" i="0" lang="en-GB" sz="1300" u="none" cap="none" strike="noStrike">
                <a:solidFill>
                  <a:schemeClr val="dk1"/>
                </a:solidFill>
                <a:latin typeface="Inter"/>
                <a:ea typeface="Inter"/>
                <a:cs typeface="Inter"/>
                <a:sym typeface="Inter"/>
              </a:rPr>
              <a:t>Selanjutnya pilih “</a:t>
            </a:r>
            <a:r>
              <a:rPr b="1" i="0" lang="en-GB" sz="1300" u="none" cap="none" strike="noStrike">
                <a:solidFill>
                  <a:schemeClr val="dk1"/>
                </a:solidFill>
                <a:latin typeface="Inter"/>
                <a:ea typeface="Inter"/>
                <a:cs typeface="Inter"/>
                <a:sym typeface="Inter"/>
              </a:rPr>
              <a:t>Pohon Ilmu</a:t>
            </a:r>
            <a:r>
              <a:rPr b="0" i="0" lang="en-GB" sz="1300" u="none" cap="none" strike="noStrike">
                <a:solidFill>
                  <a:schemeClr val="dk1"/>
                </a:solidFill>
                <a:latin typeface="Inter"/>
                <a:ea typeface="Inter"/>
                <a:cs typeface="Inter"/>
                <a:sym typeface="Inter"/>
              </a:rPr>
              <a:t>” yang sesuai dengan Anda. Pilihan Pohon Ilmu yang muncul yaitu berdasarkan Rumpun Ilmu yang sebelumnya telah Anda pilih. </a:t>
            </a:r>
            <a:r>
              <a:rPr b="1" i="0" lang="en-GB" sz="1300" u="none" cap="none" strike="noStrike">
                <a:solidFill>
                  <a:schemeClr val="dk1"/>
                </a:solidFill>
                <a:latin typeface="Inter"/>
                <a:ea typeface="Inter"/>
                <a:cs typeface="Inter"/>
                <a:sym typeface="Inter"/>
              </a:rPr>
              <a:t>Penting, kolom ini wajib diisi.</a:t>
            </a:r>
            <a:br>
              <a:rPr b="0" i="0" lang="en-GB" sz="1300" u="none" cap="none" strike="noStrike">
                <a:solidFill>
                  <a:schemeClr val="dk1"/>
                </a:solidFill>
                <a:latin typeface="Inter"/>
                <a:ea typeface="Inter"/>
                <a:cs typeface="Inter"/>
                <a:sym typeface="Inter"/>
              </a:rPr>
            </a:br>
            <a:r>
              <a:rPr b="0" i="0" lang="en-GB" sz="1300" u="none" cap="none" strike="noStrike">
                <a:solidFill>
                  <a:schemeClr val="dk1"/>
                </a:solidFill>
                <a:latin typeface="Inter"/>
                <a:ea typeface="Inter"/>
                <a:cs typeface="Inter"/>
                <a:sym typeface="Inter"/>
              </a:rPr>
              <a:t>Contoh: Rumpun Ilmu Sosial, maka pilihan pohon ilmu yang muncul akan berdasarkan Rumpun Ilmu Sosial.</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xtLst>
                <a:ext uri="http://customooxmlschemas.google.com/">
                  <go:slidesCustomData xmlns:go="http://customooxmlschemas.google.com/" textRoundtripDataId="42"/>
                </a:ext>
              </a:extLst>
            </a:endParaRPr>
          </a:p>
          <a:p>
            <a:pPr indent="-311150" lvl="0" marL="457200" marR="0" rtl="0" algn="l">
              <a:lnSpc>
                <a:spcPct val="115000"/>
              </a:lnSpc>
              <a:spcBef>
                <a:spcPts val="0"/>
              </a:spcBef>
              <a:spcAft>
                <a:spcPts val="0"/>
              </a:spcAft>
              <a:buClr>
                <a:schemeClr val="dk1"/>
              </a:buClr>
              <a:buSzPts val="1300"/>
              <a:buFont typeface="Arial"/>
              <a:buAutoNum type="arabicPeriod" startAt="6"/>
            </a:pPr>
            <a:r>
              <a:rPr b="0" i="0" lang="en-GB" sz="1300" u="none" cap="none" strike="noStrike">
                <a:solidFill>
                  <a:schemeClr val="dk1"/>
                </a:solidFill>
                <a:latin typeface="Inter"/>
                <a:ea typeface="Inter"/>
                <a:cs typeface="Inter"/>
                <a:sym typeface="Inter"/>
                <a:extLst>
                  <a:ext uri="http://customooxmlschemas.google.com/">
                    <go:slidesCustomData xmlns:go="http://customooxmlschemas.google.com/" textRoundtripDataId="43"/>
                  </a:ext>
                </a:extLst>
              </a:rPr>
              <a:t>Terakhir Anda dapat melengkapi “</a:t>
            </a:r>
            <a:r>
              <a:rPr b="1" i="0" lang="en-GB" sz="1300" u="none" cap="none" strike="noStrike">
                <a:solidFill>
                  <a:schemeClr val="dk1"/>
                </a:solidFill>
                <a:latin typeface="Inter"/>
                <a:ea typeface="Inter"/>
                <a:cs typeface="Inter"/>
                <a:sym typeface="Inter"/>
                <a:extLst>
                  <a:ext uri="http://customooxmlschemas.google.com/">
                    <go:slidesCustomData xmlns:go="http://customooxmlschemas.google.com/" textRoundtripDataId="44"/>
                  </a:ext>
                </a:extLst>
              </a:rPr>
              <a:t>Cabang Ilmu</a:t>
            </a:r>
            <a:r>
              <a:rPr b="0" i="0" lang="en-GB" sz="1300" u="none" cap="none" strike="noStrike">
                <a:solidFill>
                  <a:schemeClr val="dk1"/>
                </a:solidFill>
                <a:latin typeface="Inter"/>
                <a:ea typeface="Inter"/>
                <a:cs typeface="Inter"/>
                <a:sym typeface="Inter"/>
                <a:extLst>
                  <a:ext uri="http://customooxmlschemas.google.com/">
                    <go:slidesCustomData xmlns:go="http://customooxmlschemas.google.com/" textRoundtripDataId="45"/>
                  </a:ext>
                </a:extLst>
              </a:rPr>
              <a:t>”, namun kolom ini bersifat opsional.</a:t>
            </a:r>
            <a:endParaRPr b="0" i="0" sz="1300" u="none" cap="none" strike="noStrike">
              <a:solidFill>
                <a:schemeClr val="dk1"/>
              </a:solidFill>
              <a:latin typeface="Inter"/>
              <a:ea typeface="Inter"/>
              <a:cs typeface="Inter"/>
              <a:sym typeface="Inter"/>
            </a:endParaRPr>
          </a:p>
        </p:txBody>
      </p:sp>
      <p:pic>
        <p:nvPicPr>
          <p:cNvPr id="884" name="Google Shape;884;g272578136f9_0_824"/>
          <p:cNvPicPr preferRelativeResize="0"/>
          <p:nvPr/>
        </p:nvPicPr>
        <p:blipFill rotWithShape="1">
          <a:blip r:embed="rId3">
            <a:alphaModFix/>
          </a:blip>
          <a:srcRect b="0" l="0" r="0" t="0"/>
          <a:stretch/>
        </p:blipFill>
        <p:spPr>
          <a:xfrm>
            <a:off x="674625" y="809000"/>
            <a:ext cx="5773601" cy="2245571"/>
          </a:xfrm>
          <a:prstGeom prst="rect">
            <a:avLst/>
          </a:prstGeom>
          <a:noFill/>
          <a:ln cap="flat" cmpd="sng" w="9525">
            <a:solidFill>
              <a:srgbClr val="BFBFBF"/>
            </a:solidFill>
            <a:prstDash val="solid"/>
            <a:round/>
            <a:headEnd len="sm" w="sm" type="none"/>
            <a:tailEnd len="sm" w="sm" type="none"/>
          </a:ln>
        </p:spPr>
      </p:pic>
      <p:grpSp>
        <p:nvGrpSpPr>
          <p:cNvPr id="885" name="Google Shape;885;g272578136f9_0_824"/>
          <p:cNvGrpSpPr/>
          <p:nvPr/>
        </p:nvGrpSpPr>
        <p:grpSpPr>
          <a:xfrm>
            <a:off x="674625" y="3305800"/>
            <a:ext cx="5773601" cy="2538825"/>
            <a:chOff x="674625" y="3305800"/>
            <a:chExt cx="5773601" cy="2538825"/>
          </a:xfrm>
        </p:grpSpPr>
        <p:pic>
          <p:nvPicPr>
            <p:cNvPr id="886" name="Google Shape;886;g272578136f9_0_824"/>
            <p:cNvPicPr preferRelativeResize="0"/>
            <p:nvPr/>
          </p:nvPicPr>
          <p:blipFill rotWithShape="1">
            <a:blip r:embed="rId4">
              <a:alphaModFix/>
            </a:blip>
            <a:srcRect b="0" l="0" r="0" t="0"/>
            <a:stretch/>
          </p:blipFill>
          <p:spPr>
            <a:xfrm>
              <a:off x="674625" y="3305800"/>
              <a:ext cx="5773601" cy="2510250"/>
            </a:xfrm>
            <a:prstGeom prst="rect">
              <a:avLst/>
            </a:prstGeom>
            <a:noFill/>
            <a:ln cap="flat" cmpd="sng" w="9525">
              <a:solidFill>
                <a:srgbClr val="BFBFBF"/>
              </a:solidFill>
              <a:prstDash val="solid"/>
              <a:round/>
              <a:headEnd len="sm" w="sm" type="none"/>
              <a:tailEnd len="sm" w="sm" type="none"/>
            </a:ln>
          </p:spPr>
        </p:pic>
        <p:sp>
          <p:nvSpPr>
            <p:cNvPr id="887" name="Google Shape;887;g272578136f9_0_824"/>
            <p:cNvSpPr txBox="1"/>
            <p:nvPr/>
          </p:nvSpPr>
          <p:spPr>
            <a:xfrm>
              <a:off x="676525" y="5546125"/>
              <a:ext cx="1580700" cy="298500"/>
            </a:xfrm>
            <a:prstGeom prst="rect">
              <a:avLst/>
            </a:prstGeom>
            <a:solidFill>
              <a:schemeClr val="lt1"/>
            </a:solidFill>
            <a:ln cap="flat" cmpd="sng" w="9525">
              <a:solidFill>
                <a:srgbClr val="BFBFB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grpSp>
      <p:sp>
        <p:nvSpPr>
          <p:cNvPr id="888" name="Google Shape;888;g272578136f9_0_824"/>
          <p:cNvSpPr/>
          <p:nvPr/>
        </p:nvSpPr>
        <p:spPr>
          <a:xfrm>
            <a:off x="3487950" y="17768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6</a:t>
            </a:r>
            <a:endParaRPr b="1" i="0" sz="1400" u="none" cap="none" strike="noStrike">
              <a:solidFill>
                <a:srgbClr val="000000"/>
              </a:solidFill>
              <a:latin typeface="Arial"/>
              <a:ea typeface="Arial"/>
              <a:cs typeface="Arial"/>
              <a:sym typeface="Arial"/>
            </a:endParaRPr>
          </a:p>
        </p:txBody>
      </p:sp>
      <p:sp>
        <p:nvSpPr>
          <p:cNvPr id="889" name="Google Shape;889;g272578136f9_0_824"/>
          <p:cNvSpPr/>
          <p:nvPr/>
        </p:nvSpPr>
        <p:spPr>
          <a:xfrm>
            <a:off x="3487950" y="46846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7</a:t>
            </a:r>
            <a:endParaRPr b="1" i="0" sz="1400" u="none" cap="none" strike="noStrike">
              <a:solidFill>
                <a:srgbClr val="000000"/>
              </a:solidFill>
              <a:latin typeface="Arial"/>
              <a:ea typeface="Arial"/>
              <a:cs typeface="Arial"/>
              <a:sym typeface="Arial"/>
            </a:endParaRPr>
          </a:p>
        </p:txBody>
      </p:sp>
      <p:sp>
        <p:nvSpPr>
          <p:cNvPr id="890" name="Google Shape;890;g272578136f9_0_824"/>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272578136f9_0_838"/>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897" name="Google Shape;897;g272578136f9_0_838"/>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898" name="Google Shape;898;g272578136f9_0_838"/>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899" name="Google Shape;899;g272578136f9_0_838"/>
          <p:cNvSpPr txBox="1"/>
          <p:nvPr/>
        </p:nvSpPr>
        <p:spPr>
          <a:xfrm>
            <a:off x="5527050" y="4501125"/>
            <a:ext cx="6084600" cy="17655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AutoNum type="arabicPeriod" startAt="8"/>
            </a:pPr>
            <a:r>
              <a:rPr b="0" i="0" lang="en-GB" sz="1300" u="none" cap="none" strike="noStrike">
                <a:solidFill>
                  <a:schemeClr val="dk1"/>
                </a:solidFill>
                <a:latin typeface="Inter"/>
                <a:ea typeface="Inter"/>
                <a:cs typeface="Inter"/>
                <a:sym typeface="Inter"/>
              </a:rPr>
              <a:t>Jika sudah selesai melengkapi data dan sudah memastikan seluruh data sudah tepat, silakan klik “</a:t>
            </a:r>
            <a:r>
              <a:rPr b="1" i="0" lang="en-GB" sz="1300" u="none" cap="none" strike="noStrike">
                <a:solidFill>
                  <a:schemeClr val="dk1"/>
                </a:solidFill>
                <a:latin typeface="Inter"/>
                <a:ea typeface="Inter"/>
                <a:cs typeface="Inter"/>
                <a:sym typeface="Inter"/>
              </a:rPr>
              <a:t>Kirim Ajuan</a:t>
            </a:r>
            <a:r>
              <a:rPr b="0" i="0" lang="en-GB" sz="1300" u="none" cap="none" strike="noStrike">
                <a:solidFill>
                  <a:schemeClr val="dk1"/>
                </a:solidFill>
                <a:latin typeface="Inter"/>
                <a:ea typeface="Inter"/>
                <a:cs typeface="Inter"/>
                <a:sym typeface="Inter"/>
              </a:rPr>
              <a:t>”.</a:t>
            </a:r>
            <a:endParaRPr b="0" i="0" sz="1300" u="none" cap="none" strike="noStrike">
              <a:solidFill>
                <a:schemeClr val="dk1"/>
              </a:solidFill>
              <a:latin typeface="Inter"/>
              <a:ea typeface="Inter"/>
              <a:cs typeface="Inter"/>
              <a:sym typeface="Inter"/>
            </a:endParaRPr>
          </a:p>
          <a:p>
            <a:pPr indent="0" lvl="0" marL="45720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startAt="8"/>
            </a:pPr>
            <a:r>
              <a:rPr b="0" i="0" lang="en-GB" sz="1300" u="none" cap="none" strike="noStrike">
                <a:solidFill>
                  <a:schemeClr val="dk1"/>
                </a:solidFill>
                <a:latin typeface="Inter"/>
                <a:ea typeface="Inter"/>
                <a:cs typeface="Inter"/>
                <a:sym typeface="Inter"/>
              </a:rPr>
              <a:t>Anda akan menerima pesan konfirmasi terkait pengiriman ajuan data Rumpun Ilmu. Ajuan akan diverifikasi oleh Admin PT/Admin Kepegawaian. Pastikan data sudah sesuai. Jika sudah yakin untuk mengirim ajuan, klik “</a:t>
            </a:r>
            <a:r>
              <a:rPr b="1" i="0" lang="en-GB" sz="1300" u="none" cap="none" strike="noStrike">
                <a:solidFill>
                  <a:schemeClr val="dk1"/>
                </a:solidFill>
                <a:latin typeface="Inter"/>
                <a:ea typeface="Inter"/>
                <a:cs typeface="Inter"/>
                <a:sym typeface="Inter"/>
              </a:rPr>
              <a:t>Ya, Kirim Ajuan</a:t>
            </a:r>
            <a:r>
              <a:rPr b="0" i="0" lang="en-GB" sz="1300" u="none" cap="none" strike="noStrike">
                <a:solidFill>
                  <a:schemeClr val="dk1"/>
                </a:solidFill>
                <a:latin typeface="Inter"/>
                <a:ea typeface="Inter"/>
                <a:cs typeface="Inter"/>
                <a:sym typeface="Inter"/>
              </a:rPr>
              <a:t>”.</a:t>
            </a:r>
            <a:endParaRPr b="0" i="0" sz="1300" u="none" cap="none" strike="noStrike">
              <a:solidFill>
                <a:schemeClr val="dk1"/>
              </a:solidFill>
              <a:latin typeface="Inter"/>
              <a:ea typeface="Inter"/>
              <a:cs typeface="Inter"/>
              <a:sym typeface="Inter"/>
            </a:endParaRPr>
          </a:p>
        </p:txBody>
      </p:sp>
      <p:pic>
        <p:nvPicPr>
          <p:cNvPr id="900" name="Google Shape;900;g272578136f9_0_838"/>
          <p:cNvPicPr preferRelativeResize="0"/>
          <p:nvPr/>
        </p:nvPicPr>
        <p:blipFill rotWithShape="1">
          <a:blip r:embed="rId3">
            <a:alphaModFix/>
          </a:blip>
          <a:srcRect b="0" l="0" r="0" t="0"/>
          <a:stretch/>
        </p:blipFill>
        <p:spPr>
          <a:xfrm>
            <a:off x="674625" y="736450"/>
            <a:ext cx="9494902" cy="3407425"/>
          </a:xfrm>
          <a:prstGeom prst="rect">
            <a:avLst/>
          </a:prstGeom>
          <a:noFill/>
          <a:ln cap="flat" cmpd="sng" w="9525">
            <a:solidFill>
              <a:srgbClr val="BFBFBF"/>
            </a:solidFill>
            <a:prstDash val="solid"/>
            <a:round/>
            <a:headEnd len="sm" w="sm" type="none"/>
            <a:tailEnd len="sm" w="sm" type="none"/>
          </a:ln>
        </p:spPr>
      </p:pic>
      <p:pic>
        <p:nvPicPr>
          <p:cNvPr id="901" name="Google Shape;901;g272578136f9_0_838"/>
          <p:cNvPicPr preferRelativeResize="0"/>
          <p:nvPr/>
        </p:nvPicPr>
        <p:blipFill rotWithShape="1">
          <a:blip r:embed="rId4">
            <a:alphaModFix/>
          </a:blip>
          <a:srcRect b="0" l="0" r="0" t="0"/>
          <a:stretch/>
        </p:blipFill>
        <p:spPr>
          <a:xfrm>
            <a:off x="674625" y="4287675"/>
            <a:ext cx="4242351" cy="1896725"/>
          </a:xfrm>
          <a:prstGeom prst="rect">
            <a:avLst/>
          </a:prstGeom>
          <a:noFill/>
          <a:ln cap="flat" cmpd="sng" w="9525">
            <a:solidFill>
              <a:srgbClr val="BFBFBF"/>
            </a:solidFill>
            <a:prstDash val="solid"/>
            <a:round/>
            <a:headEnd len="sm" w="sm" type="none"/>
            <a:tailEnd len="sm" w="sm" type="none"/>
          </a:ln>
        </p:spPr>
      </p:pic>
      <p:sp>
        <p:nvSpPr>
          <p:cNvPr id="902" name="Google Shape;902;g272578136f9_0_838"/>
          <p:cNvSpPr/>
          <p:nvPr/>
        </p:nvSpPr>
        <p:spPr>
          <a:xfrm>
            <a:off x="1388550" y="36750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8</a:t>
            </a:r>
            <a:endParaRPr b="1" i="0" sz="1400" u="none" cap="none" strike="noStrike">
              <a:solidFill>
                <a:srgbClr val="000000"/>
              </a:solidFill>
              <a:latin typeface="Arial"/>
              <a:ea typeface="Arial"/>
              <a:cs typeface="Arial"/>
              <a:sym typeface="Arial"/>
            </a:endParaRPr>
          </a:p>
        </p:txBody>
      </p:sp>
      <p:sp>
        <p:nvSpPr>
          <p:cNvPr id="903" name="Google Shape;903;g272578136f9_0_838"/>
          <p:cNvSpPr/>
          <p:nvPr/>
        </p:nvSpPr>
        <p:spPr>
          <a:xfrm>
            <a:off x="3853625" y="57916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9</a:t>
            </a:r>
            <a:endParaRPr b="1" i="0" sz="1400" u="none" cap="none" strike="noStrike">
              <a:solidFill>
                <a:srgbClr val="000000"/>
              </a:solidFill>
              <a:latin typeface="Arial"/>
              <a:ea typeface="Arial"/>
              <a:cs typeface="Arial"/>
              <a:sym typeface="Arial"/>
            </a:endParaRPr>
          </a:p>
        </p:txBody>
      </p:sp>
      <p:sp>
        <p:nvSpPr>
          <p:cNvPr id="904" name="Google Shape;904;g272578136f9_0_838"/>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g272578136f9_0_850"/>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911" name="Google Shape;911;g272578136f9_0_850"/>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912" name="Google Shape;912;g272578136f9_0_850"/>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913" name="Google Shape;913;g272578136f9_0_850"/>
          <p:cNvSpPr txBox="1"/>
          <p:nvPr/>
        </p:nvSpPr>
        <p:spPr>
          <a:xfrm>
            <a:off x="505700" y="4255600"/>
            <a:ext cx="3472800" cy="19956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Inter"/>
              <a:buAutoNum type="arabicPeriod" startAt="10"/>
            </a:pPr>
            <a:r>
              <a:rPr b="0" i="0" lang="en-GB" sz="1300" u="none" cap="none" strike="noStrike">
                <a:solidFill>
                  <a:schemeClr val="dk1"/>
                </a:solidFill>
                <a:latin typeface="Inter"/>
                <a:ea typeface="Inter"/>
                <a:cs typeface="Inter"/>
                <a:sym typeface="Inter"/>
              </a:rPr>
              <a:t>Setelah berhasil mengirim ajuan, maka tampilannya akan berubah seperti gambar di atas. Data Rumpun Ilmu yang telah diisi akan di-</a:t>
            </a:r>
            <a:r>
              <a:rPr b="0" i="1" lang="en-GB" sz="1300" u="none" cap="none" strike="noStrike">
                <a:solidFill>
                  <a:schemeClr val="dk1"/>
                </a:solidFill>
                <a:latin typeface="Inter"/>
                <a:ea typeface="Inter"/>
                <a:cs typeface="Inter"/>
                <a:sym typeface="Inter"/>
              </a:rPr>
              <a:t>review </a:t>
            </a:r>
            <a:r>
              <a:rPr b="0" i="0" lang="en-GB" sz="1300" u="none" cap="none" strike="noStrike">
                <a:solidFill>
                  <a:schemeClr val="dk1"/>
                </a:solidFill>
                <a:latin typeface="Inter"/>
                <a:ea typeface="Inter"/>
                <a:cs typeface="Inter"/>
                <a:sym typeface="Inter"/>
              </a:rPr>
              <a:t>oleh Admin PT atau Admin Kepegawaian di PT Anda. Mohon untuk menunggu proses tersebut. </a:t>
            </a:r>
            <a:endParaRPr b="0" i="0" sz="1600" u="none" cap="none" strike="noStrike">
              <a:solidFill>
                <a:srgbClr val="000000"/>
              </a:solidFill>
              <a:latin typeface="Inter"/>
              <a:ea typeface="Inter"/>
              <a:cs typeface="Inter"/>
              <a:sym typeface="Inter"/>
            </a:endParaRPr>
          </a:p>
        </p:txBody>
      </p:sp>
      <p:pic>
        <p:nvPicPr>
          <p:cNvPr id="914" name="Google Shape;914;g272578136f9_0_850"/>
          <p:cNvPicPr preferRelativeResize="0"/>
          <p:nvPr/>
        </p:nvPicPr>
        <p:blipFill rotWithShape="1">
          <a:blip r:embed="rId3">
            <a:alphaModFix/>
          </a:blip>
          <a:srcRect b="0" l="0" r="0" t="0"/>
          <a:stretch/>
        </p:blipFill>
        <p:spPr>
          <a:xfrm>
            <a:off x="674625" y="736650"/>
            <a:ext cx="6899027" cy="3256350"/>
          </a:xfrm>
          <a:prstGeom prst="rect">
            <a:avLst/>
          </a:prstGeom>
          <a:noFill/>
          <a:ln cap="flat" cmpd="sng" w="9525">
            <a:solidFill>
              <a:srgbClr val="BFBFBF"/>
            </a:solidFill>
            <a:prstDash val="solid"/>
            <a:round/>
            <a:headEnd len="sm" w="sm" type="none"/>
            <a:tailEnd len="sm" w="sm" type="none"/>
          </a:ln>
        </p:spPr>
      </p:pic>
      <p:pic>
        <p:nvPicPr>
          <p:cNvPr id="915" name="Google Shape;915;g272578136f9_0_850"/>
          <p:cNvPicPr preferRelativeResize="0"/>
          <p:nvPr/>
        </p:nvPicPr>
        <p:blipFill rotWithShape="1">
          <a:blip r:embed="rId4">
            <a:alphaModFix/>
          </a:blip>
          <a:srcRect b="0" l="0" r="0" t="0"/>
          <a:stretch/>
        </p:blipFill>
        <p:spPr>
          <a:xfrm>
            <a:off x="7812000" y="781475"/>
            <a:ext cx="3636775" cy="2378425"/>
          </a:xfrm>
          <a:prstGeom prst="rect">
            <a:avLst/>
          </a:prstGeom>
          <a:noFill/>
          <a:ln cap="flat" cmpd="sng" w="9525">
            <a:solidFill>
              <a:srgbClr val="BFBFBF"/>
            </a:solidFill>
            <a:prstDash val="solid"/>
            <a:round/>
            <a:headEnd len="sm" w="sm" type="none"/>
            <a:tailEnd len="sm" w="sm" type="none"/>
          </a:ln>
        </p:spPr>
      </p:pic>
      <p:sp>
        <p:nvSpPr>
          <p:cNvPr id="916" name="Google Shape;916;g272578136f9_0_850"/>
          <p:cNvSpPr txBox="1"/>
          <p:nvPr/>
        </p:nvSpPr>
        <p:spPr>
          <a:xfrm>
            <a:off x="3978500" y="4140250"/>
            <a:ext cx="7962000" cy="2106300"/>
          </a:xfrm>
          <a:prstGeom prst="rect">
            <a:avLst/>
          </a:prstGeom>
          <a:solidFill>
            <a:srgbClr val="D9EAD3"/>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rPr b="1" i="0" lang="en-GB" sz="1100" u="none" cap="none" strike="noStrike">
                <a:solidFill>
                  <a:schemeClr val="dk1"/>
                </a:solidFill>
                <a:latin typeface="Inter"/>
                <a:ea typeface="Inter"/>
                <a:cs typeface="Inter"/>
                <a:sym typeface="Inter"/>
              </a:rPr>
              <a:t>Catatan Penting untuk Dosen di Perguruan Tinggi Keagamaan yang Mengajar Ilmu Keagamaan</a:t>
            </a:r>
            <a:endParaRPr b="1" i="0" sz="11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Inter"/>
                <a:ea typeface="Inter"/>
                <a:cs typeface="Inter"/>
                <a:sym typeface="Inter"/>
              </a:rPr>
              <a:t>Dikarenakan daftar rumpun, pohon, dan cabang ilmu untuk Perguruan Tinggi Keagamaan sedang dalam proses finalisasi, maka semua dosen di PTA dihimbau untuk mengisi data rumpun, pohon, dan cabang ilmu sebagai berikut di platform SISTER:</a:t>
            </a:r>
            <a:endParaRPr b="0" i="0" sz="1100" u="none" cap="none" strike="noStrike">
              <a:solidFill>
                <a:schemeClr val="dk1"/>
              </a:solidFill>
              <a:latin typeface="Inter"/>
              <a:ea typeface="Inter"/>
              <a:cs typeface="Inter"/>
              <a:sym typeface="Inter"/>
            </a:endParaRPr>
          </a:p>
          <a:p>
            <a:pPr indent="-298450" lvl="0" marL="4572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Rumpun: Rumpun Ilmu Keagamaan</a:t>
            </a:r>
            <a:endParaRPr b="0" i="0" sz="1100" u="none" cap="none" strike="noStrike">
              <a:solidFill>
                <a:schemeClr val="dk1"/>
              </a:solidFill>
              <a:latin typeface="Inter"/>
              <a:ea typeface="Inter"/>
              <a:cs typeface="Inter"/>
              <a:sym typeface="Inter"/>
            </a:endParaRPr>
          </a:p>
          <a:p>
            <a:pPr indent="-298450" lvl="0" marL="4572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Pohon: Ilmu Keagamaan</a:t>
            </a:r>
            <a:endParaRPr b="0" i="0" sz="1100" u="none" cap="none" strike="noStrike">
              <a:solidFill>
                <a:schemeClr val="dk1"/>
              </a:solidFill>
              <a:latin typeface="Inter"/>
              <a:ea typeface="Inter"/>
              <a:cs typeface="Inter"/>
              <a:sym typeface="Inter"/>
            </a:endParaRPr>
          </a:p>
          <a:p>
            <a:pPr indent="-298450" lvl="0" marL="457200" marR="0" rtl="0" algn="l">
              <a:lnSpc>
                <a:spcPct val="115000"/>
              </a:lnSpc>
              <a:spcBef>
                <a:spcPts val="0"/>
              </a:spcBef>
              <a:spcAft>
                <a:spcPts val="0"/>
              </a:spcAft>
              <a:buClr>
                <a:schemeClr val="dk1"/>
              </a:buClr>
              <a:buSzPts val="1100"/>
              <a:buFont typeface="Inter"/>
              <a:buChar char="-"/>
            </a:pPr>
            <a:r>
              <a:rPr b="0" i="0" lang="en-GB" sz="1100" u="none" cap="none" strike="noStrike">
                <a:solidFill>
                  <a:schemeClr val="dk1"/>
                </a:solidFill>
                <a:latin typeface="Inter"/>
                <a:ea typeface="Inter"/>
                <a:cs typeface="Inter"/>
                <a:sym typeface="Inter"/>
              </a:rPr>
              <a:t>Cabang: Keagamaan</a:t>
            </a:r>
            <a:endParaRPr b="0" i="0" sz="11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100"/>
              <a:buFont typeface="Arial"/>
              <a:buNone/>
            </a:pPr>
            <a:r>
              <a:rPr b="0" i="0" lang="en-GB" sz="1100" u="none" cap="none" strike="noStrike">
                <a:solidFill>
                  <a:schemeClr val="dk1"/>
                </a:solidFill>
                <a:latin typeface="Inter"/>
                <a:ea typeface="Inter"/>
                <a:cs typeface="Inter"/>
                <a:sym typeface="Inter"/>
              </a:rPr>
              <a:t>Namun apabila Anda Dosen yang mengajar di PTA pada ilmu </a:t>
            </a:r>
            <a:r>
              <a:rPr b="1" i="0" lang="en-GB" sz="1100" u="none" cap="none" strike="noStrike">
                <a:solidFill>
                  <a:schemeClr val="dk1"/>
                </a:solidFill>
                <a:latin typeface="Inter"/>
                <a:ea typeface="Inter"/>
                <a:cs typeface="Inter"/>
                <a:sym typeface="Inter"/>
              </a:rPr>
              <a:t>selain Keagamaan</a:t>
            </a:r>
            <a:r>
              <a:rPr b="0" i="0" lang="en-GB" sz="1100" u="none" cap="none" strike="noStrike">
                <a:solidFill>
                  <a:schemeClr val="dk1"/>
                </a:solidFill>
                <a:latin typeface="Inter"/>
                <a:ea typeface="Inter"/>
                <a:cs typeface="Inter"/>
                <a:sym typeface="Inter"/>
              </a:rPr>
              <a:t>, Anda dapat memilih opsi lainnya sesuai referensi Anda.</a:t>
            </a:r>
            <a:endParaRPr b="0" i="0" sz="1100" u="none" cap="none" strike="noStrike">
              <a:solidFill>
                <a:srgbClr val="000000"/>
              </a:solidFill>
              <a:latin typeface="Inter"/>
              <a:ea typeface="Inter"/>
              <a:cs typeface="Inter"/>
              <a:sym typeface="Inter"/>
            </a:endParaRPr>
          </a:p>
        </p:txBody>
      </p:sp>
      <p:sp>
        <p:nvSpPr>
          <p:cNvPr id="917" name="Google Shape;917;g272578136f9_0_850"/>
          <p:cNvSpPr/>
          <p:nvPr/>
        </p:nvSpPr>
        <p:spPr>
          <a:xfrm>
            <a:off x="11369400" y="16193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GB" sz="1200" u="none" cap="none" strike="noStrike">
                <a:solidFill>
                  <a:srgbClr val="000000"/>
                </a:solidFill>
                <a:latin typeface="Arial"/>
                <a:ea typeface="Arial"/>
                <a:cs typeface="Arial"/>
                <a:sym typeface="Arial"/>
              </a:rPr>
              <a:t>10</a:t>
            </a:r>
            <a:endParaRPr b="1" i="0" sz="1200" u="none" cap="none" strike="noStrike">
              <a:solidFill>
                <a:srgbClr val="000000"/>
              </a:solidFill>
              <a:latin typeface="Arial"/>
              <a:ea typeface="Arial"/>
              <a:cs typeface="Arial"/>
              <a:sym typeface="Arial"/>
            </a:endParaRPr>
          </a:p>
        </p:txBody>
      </p:sp>
      <p:sp>
        <p:nvSpPr>
          <p:cNvPr id="918" name="Google Shape;918;g272578136f9_0_850"/>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72578136f9_0_108"/>
          <p:cNvSpPr txBox="1"/>
          <p:nvPr>
            <p:ph type="title"/>
          </p:nvPr>
        </p:nvSpPr>
        <p:spPr>
          <a:xfrm>
            <a:off x="774096" y="512064"/>
            <a:ext cx="14708100" cy="1011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800"/>
              <a:buNone/>
            </a:pPr>
            <a:r>
              <a:rPr lang="en-GB">
                <a:latin typeface="Rubik"/>
                <a:ea typeface="Rubik"/>
                <a:cs typeface="Rubik"/>
                <a:sym typeface="Rubik"/>
              </a:rPr>
              <a:t>Alur Diseminasi</a:t>
            </a:r>
            <a:endParaRPr>
              <a:latin typeface="Rubik"/>
              <a:ea typeface="Rubik"/>
              <a:cs typeface="Rubik"/>
              <a:sym typeface="Rubik"/>
            </a:endParaRPr>
          </a:p>
        </p:txBody>
      </p:sp>
      <p:sp>
        <p:nvSpPr>
          <p:cNvPr id="230" name="Google Shape;230;g272578136f9_0_108"/>
          <p:cNvSpPr txBox="1"/>
          <p:nvPr>
            <p:ph idx="1" type="body"/>
          </p:nvPr>
        </p:nvSpPr>
        <p:spPr>
          <a:xfrm>
            <a:off x="581024" y="1086850"/>
            <a:ext cx="9924900" cy="6669300"/>
          </a:xfrm>
          <a:prstGeom prst="rect">
            <a:avLst/>
          </a:prstGeom>
          <a:noFill/>
          <a:ln>
            <a:noFill/>
          </a:ln>
        </p:spPr>
        <p:txBody>
          <a:bodyPr anchorCtr="0" anchor="t" bIns="0" lIns="0" spcFirstLastPara="1" rIns="0" wrap="square" tIns="0">
            <a:noAutofit/>
          </a:bodyPr>
          <a:lstStyle/>
          <a:p>
            <a:pPr indent="-406400" lvl="0" marL="609600" rtl="0" algn="l">
              <a:lnSpc>
                <a:spcPct val="100000"/>
              </a:lnSpc>
              <a:spcBef>
                <a:spcPts val="762"/>
              </a:spcBef>
              <a:spcAft>
                <a:spcPts val="0"/>
              </a:spcAft>
              <a:buSzPts val="1600"/>
              <a:buFont typeface="Rubik"/>
              <a:buChar char="●"/>
            </a:pPr>
            <a:r>
              <a:rPr lang="en-GB" sz="1600">
                <a:latin typeface="Rubik"/>
                <a:ea typeface="Rubik"/>
                <a:cs typeface="Rubik"/>
                <a:sym typeface="Rubik"/>
              </a:rPr>
              <a:t>PTN melakukan diseminasi kepada Dosen</a:t>
            </a:r>
            <a:endParaRPr sz="1600">
              <a:latin typeface="Rubik"/>
              <a:ea typeface="Rubik"/>
              <a:cs typeface="Rubik"/>
              <a:sym typeface="Rubik"/>
            </a:endParaRPr>
          </a:p>
          <a:p>
            <a:pPr indent="-406400" lvl="0" marL="609600" rtl="0" algn="l">
              <a:lnSpc>
                <a:spcPct val="100000"/>
              </a:lnSpc>
              <a:spcBef>
                <a:spcPts val="0"/>
              </a:spcBef>
              <a:spcAft>
                <a:spcPts val="0"/>
              </a:spcAft>
              <a:buSzPts val="1600"/>
              <a:buFont typeface="Rubik"/>
              <a:buChar char="●"/>
            </a:pPr>
            <a:r>
              <a:rPr lang="en-GB" sz="1600">
                <a:latin typeface="Rubik"/>
                <a:ea typeface="Rubik"/>
                <a:cs typeface="Rubik"/>
                <a:sym typeface="Rubik"/>
              </a:rPr>
              <a:t>LLDIKTI / KL</a:t>
            </a:r>
            <a:endParaRPr sz="1600">
              <a:latin typeface="Rubik"/>
              <a:ea typeface="Rubik"/>
              <a:cs typeface="Rubik"/>
              <a:sym typeface="Rubik"/>
            </a:endParaRPr>
          </a:p>
          <a:p>
            <a:pPr indent="-406400" lvl="1" marL="1219200" rtl="0" algn="l">
              <a:lnSpc>
                <a:spcPct val="100000"/>
              </a:lnSpc>
              <a:spcBef>
                <a:spcPts val="0"/>
              </a:spcBef>
              <a:spcAft>
                <a:spcPts val="0"/>
              </a:spcAft>
              <a:buSzPts val="1600"/>
              <a:buFont typeface="Rubik"/>
              <a:buChar char="○"/>
            </a:pPr>
            <a:r>
              <a:rPr lang="en-GB" sz="1600">
                <a:latin typeface="Rubik"/>
                <a:ea typeface="Rubik"/>
                <a:cs typeface="Rubik"/>
                <a:sym typeface="Rubik"/>
              </a:rPr>
              <a:t>Melakukan diseminasi ke PT dibawah binaan</a:t>
            </a:r>
            <a:endParaRPr sz="1600">
              <a:latin typeface="Rubik"/>
              <a:ea typeface="Rubik"/>
              <a:cs typeface="Rubik"/>
              <a:sym typeface="Rubik"/>
            </a:endParaRPr>
          </a:p>
          <a:p>
            <a:pPr indent="-406400" lvl="1" marL="1219200" rtl="0" algn="l">
              <a:lnSpc>
                <a:spcPct val="100000"/>
              </a:lnSpc>
              <a:spcBef>
                <a:spcPts val="0"/>
              </a:spcBef>
              <a:spcAft>
                <a:spcPts val="0"/>
              </a:spcAft>
              <a:buSzPts val="1600"/>
              <a:buFont typeface="Rubik"/>
              <a:buChar char="○"/>
            </a:pPr>
            <a:r>
              <a:rPr lang="en-GB" sz="1600">
                <a:latin typeface="Rubik"/>
                <a:ea typeface="Rubik"/>
                <a:cs typeface="Rubik"/>
                <a:sym typeface="Rubik"/>
              </a:rPr>
              <a:t>PT binaan melakukan diseminasi kepada Dosen</a:t>
            </a:r>
            <a:endParaRPr sz="1600">
              <a:latin typeface="Rubik"/>
              <a:ea typeface="Rubik"/>
              <a:cs typeface="Rubik"/>
              <a:sym typeface="Rubik"/>
            </a:endParaRPr>
          </a:p>
          <a:p>
            <a:pPr indent="-406400" lvl="0" marL="609600" rtl="0" algn="l">
              <a:lnSpc>
                <a:spcPct val="100000"/>
              </a:lnSpc>
              <a:spcBef>
                <a:spcPts val="0"/>
              </a:spcBef>
              <a:spcAft>
                <a:spcPts val="0"/>
              </a:spcAft>
              <a:buSzPts val="1600"/>
              <a:buFont typeface="Rubik"/>
              <a:buChar char="●"/>
            </a:pPr>
            <a:r>
              <a:rPr lang="en-GB" sz="1600">
                <a:latin typeface="Rubik"/>
                <a:ea typeface="Rubik"/>
                <a:cs typeface="Rubik"/>
                <a:sym typeface="Rubik"/>
              </a:rPr>
              <a:t>Alur pertanyaan / pengaduan</a:t>
            </a:r>
            <a:endParaRPr sz="1600">
              <a:latin typeface="Rubik"/>
              <a:ea typeface="Rubik"/>
              <a:cs typeface="Rubik"/>
              <a:sym typeface="Rubik"/>
            </a:endParaRPr>
          </a:p>
          <a:p>
            <a:pPr indent="-406400" lvl="1" marL="1219200" rtl="0" algn="l">
              <a:lnSpc>
                <a:spcPct val="100000"/>
              </a:lnSpc>
              <a:spcBef>
                <a:spcPts val="0"/>
              </a:spcBef>
              <a:spcAft>
                <a:spcPts val="0"/>
              </a:spcAft>
              <a:buSzPts val="1600"/>
              <a:buFont typeface="Rubik"/>
              <a:buChar char="○"/>
            </a:pPr>
            <a:r>
              <a:rPr lang="en-GB" sz="1600">
                <a:latin typeface="Rubik"/>
                <a:ea typeface="Rubik"/>
                <a:cs typeface="Rubik"/>
                <a:sym typeface="Rubik"/>
              </a:rPr>
              <a:t>Dosen ke PT</a:t>
            </a:r>
            <a:endParaRPr sz="1600">
              <a:latin typeface="Rubik"/>
              <a:ea typeface="Rubik"/>
              <a:cs typeface="Rubik"/>
              <a:sym typeface="Rubik"/>
            </a:endParaRPr>
          </a:p>
          <a:p>
            <a:pPr indent="-406400" lvl="1" marL="1219200" rtl="0" algn="l">
              <a:lnSpc>
                <a:spcPct val="100000"/>
              </a:lnSpc>
              <a:spcBef>
                <a:spcPts val="0"/>
              </a:spcBef>
              <a:spcAft>
                <a:spcPts val="0"/>
              </a:spcAft>
              <a:buSzPts val="1600"/>
              <a:buFont typeface="Rubik"/>
              <a:buChar char="○"/>
            </a:pPr>
            <a:r>
              <a:rPr lang="en-GB" sz="1600">
                <a:solidFill>
                  <a:schemeClr val="dk1"/>
                </a:solidFill>
                <a:latin typeface="Rubik"/>
                <a:ea typeface="Rubik"/>
                <a:cs typeface="Rubik"/>
                <a:sym typeface="Rubik"/>
              </a:rPr>
              <a:t>PTN ke Dikbud melalui </a:t>
            </a:r>
            <a:r>
              <a:rPr b="1" lang="en-GB" sz="1600">
                <a:solidFill>
                  <a:schemeClr val="dk1"/>
                </a:solidFill>
                <a:latin typeface="Rubik"/>
                <a:ea typeface="Rubik"/>
                <a:cs typeface="Rubik"/>
                <a:sym typeface="Rubik"/>
              </a:rPr>
              <a:t>Pusat Bantuan</a:t>
            </a:r>
            <a:r>
              <a:rPr lang="en-GB" sz="1600">
                <a:solidFill>
                  <a:schemeClr val="dk1"/>
                </a:solidFill>
                <a:latin typeface="Rubik"/>
                <a:ea typeface="Rubik"/>
                <a:cs typeface="Rubik"/>
                <a:sym typeface="Rubik"/>
              </a:rPr>
              <a:t> SISTER</a:t>
            </a:r>
            <a:endParaRPr sz="1600">
              <a:latin typeface="Rubik"/>
              <a:ea typeface="Rubik"/>
              <a:cs typeface="Rubik"/>
              <a:sym typeface="Rubik"/>
            </a:endParaRPr>
          </a:p>
          <a:p>
            <a:pPr indent="-406400" lvl="1" marL="1219200" rtl="0" algn="l">
              <a:lnSpc>
                <a:spcPct val="100000"/>
              </a:lnSpc>
              <a:spcBef>
                <a:spcPts val="0"/>
              </a:spcBef>
              <a:spcAft>
                <a:spcPts val="0"/>
              </a:spcAft>
              <a:buSzPts val="1600"/>
              <a:buFont typeface="Rubik"/>
              <a:buChar char="○"/>
            </a:pPr>
            <a:r>
              <a:rPr lang="en-GB" sz="1600">
                <a:latin typeface="Rubik"/>
                <a:ea typeface="Rubik"/>
                <a:cs typeface="Rubik"/>
                <a:sym typeface="Rubik"/>
              </a:rPr>
              <a:t>PT ke LLDIKTI / KL, kemudian LLDIKTI / KL ke Dikbud </a:t>
            </a:r>
            <a:r>
              <a:rPr lang="en-GB" sz="1600">
                <a:solidFill>
                  <a:schemeClr val="dk1"/>
                </a:solidFill>
                <a:latin typeface="Rubik"/>
                <a:ea typeface="Rubik"/>
                <a:cs typeface="Rubik"/>
                <a:sym typeface="Rubik"/>
              </a:rPr>
              <a:t>melalui </a:t>
            </a:r>
            <a:r>
              <a:rPr b="1" lang="en-GB" sz="1600">
                <a:solidFill>
                  <a:schemeClr val="dk1"/>
                </a:solidFill>
                <a:latin typeface="Rubik"/>
                <a:ea typeface="Rubik"/>
                <a:cs typeface="Rubik"/>
                <a:sym typeface="Rubik"/>
              </a:rPr>
              <a:t>Pusat Bantuan</a:t>
            </a:r>
            <a:r>
              <a:rPr lang="en-GB" sz="1600">
                <a:solidFill>
                  <a:schemeClr val="dk1"/>
                </a:solidFill>
                <a:latin typeface="Rubik"/>
                <a:ea typeface="Rubik"/>
                <a:cs typeface="Rubik"/>
                <a:sym typeface="Rubik"/>
              </a:rPr>
              <a:t> SISTER</a:t>
            </a:r>
            <a:endParaRPr sz="1600">
              <a:latin typeface="Rubik"/>
              <a:ea typeface="Rubik"/>
              <a:cs typeface="Rubik"/>
              <a:sym typeface="Rubik"/>
            </a:endParaRPr>
          </a:p>
          <a:p>
            <a:pPr indent="-406400" lvl="0" marL="609600" rtl="0" algn="l">
              <a:lnSpc>
                <a:spcPct val="100000"/>
              </a:lnSpc>
              <a:spcBef>
                <a:spcPts val="0"/>
              </a:spcBef>
              <a:spcAft>
                <a:spcPts val="0"/>
              </a:spcAft>
              <a:buSzPts val="1600"/>
              <a:buFont typeface="Rubik"/>
              <a:buChar char="●"/>
            </a:pPr>
            <a:r>
              <a:rPr lang="en-GB" sz="1600">
                <a:latin typeface="Rubik"/>
                <a:ea typeface="Rubik"/>
                <a:cs typeface="Rubik"/>
                <a:sym typeface="Rubik"/>
              </a:rPr>
              <a:t>PTN / LLDIKTI / KL memberikan informasi dan progres kepada Dosen</a:t>
            </a:r>
            <a:endParaRPr sz="1600">
              <a:latin typeface="Rubik"/>
              <a:ea typeface="Rubik"/>
              <a:cs typeface="Rubik"/>
              <a:sym typeface="Rubik"/>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g272578136f9_0_862"/>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925" name="Google Shape;925;g272578136f9_0_862"/>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TATA CARA PEMILIHAN RUMPUN ILMU</a:t>
            </a:r>
            <a:endParaRPr b="1" i="0" sz="1600" u="none" cap="none" strike="noStrike">
              <a:solidFill>
                <a:srgbClr val="000000"/>
              </a:solidFill>
              <a:latin typeface="Rubik"/>
              <a:ea typeface="Rubik"/>
              <a:cs typeface="Rubik"/>
              <a:sym typeface="Rubik"/>
            </a:endParaRPr>
          </a:p>
        </p:txBody>
      </p:sp>
      <p:sp>
        <p:nvSpPr>
          <p:cNvPr id="926" name="Google Shape;926;g272578136f9_0_862"/>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1</a:t>
            </a:r>
            <a:endParaRPr b="1" i="0" sz="1400" u="none" cap="none" strike="noStrike">
              <a:solidFill>
                <a:srgbClr val="FFFFFF"/>
              </a:solidFill>
              <a:latin typeface="Arial"/>
              <a:ea typeface="Arial"/>
              <a:cs typeface="Arial"/>
              <a:sym typeface="Arial"/>
            </a:endParaRPr>
          </a:p>
        </p:txBody>
      </p:sp>
      <p:sp>
        <p:nvSpPr>
          <p:cNvPr id="927" name="Google Shape;927;g272578136f9_0_862"/>
          <p:cNvSpPr txBox="1"/>
          <p:nvPr/>
        </p:nvSpPr>
        <p:spPr>
          <a:xfrm>
            <a:off x="1923350" y="4250925"/>
            <a:ext cx="8897400" cy="10752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15000"/>
              </a:lnSpc>
              <a:spcBef>
                <a:spcPts val="0"/>
              </a:spcBef>
              <a:spcAft>
                <a:spcPts val="0"/>
              </a:spcAft>
              <a:buClr>
                <a:schemeClr val="dk1"/>
              </a:buClr>
              <a:buSzPts val="1300"/>
              <a:buFont typeface="Arial"/>
              <a:buAutoNum type="arabicPeriod" startAt="11"/>
            </a:pPr>
            <a:r>
              <a:rPr b="0" i="0" lang="en-GB" sz="1300" u="none" cap="none" strike="noStrike">
                <a:solidFill>
                  <a:schemeClr val="dk1"/>
                </a:solidFill>
                <a:latin typeface="Inter"/>
                <a:ea typeface="Inter"/>
                <a:cs typeface="Inter"/>
                <a:sym typeface="Inter"/>
              </a:rPr>
              <a:t>Anda dapat melihat status ajuan Anda pada Laman </a:t>
            </a:r>
            <a:r>
              <a:rPr b="1" i="0" lang="en-GB" sz="1300" u="none" cap="none" strike="noStrike">
                <a:solidFill>
                  <a:schemeClr val="dk1"/>
                </a:solidFill>
                <a:latin typeface="Inter"/>
                <a:ea typeface="Inter"/>
                <a:cs typeface="Inter"/>
                <a:sym typeface="Inter"/>
              </a:rPr>
              <a:t>Riwayat Ajuan Rumpun Ilmu </a:t>
            </a:r>
            <a:r>
              <a:rPr b="0" i="0" lang="en-GB" sz="1300" u="none" cap="none" strike="noStrike">
                <a:solidFill>
                  <a:schemeClr val="dk1"/>
                </a:solidFill>
                <a:latin typeface="Inter"/>
                <a:ea typeface="Inter"/>
                <a:cs typeface="Inter"/>
                <a:sym typeface="Inter"/>
              </a:rPr>
              <a:t>seperti gambar di atas.</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Selama proses </a:t>
            </a:r>
            <a:r>
              <a:rPr b="0" i="1" lang="en-GB" sz="1300" u="none" cap="none" strike="noStrike">
                <a:solidFill>
                  <a:schemeClr val="dk1"/>
                </a:solidFill>
                <a:latin typeface="Inter"/>
                <a:ea typeface="Inter"/>
                <a:cs typeface="Inter"/>
                <a:sym typeface="Inter"/>
              </a:rPr>
              <a:t>review </a:t>
            </a:r>
            <a:r>
              <a:rPr b="0" i="0" lang="en-GB" sz="1300" u="none" cap="none" strike="noStrike">
                <a:solidFill>
                  <a:schemeClr val="dk1"/>
                </a:solidFill>
                <a:latin typeface="Inter"/>
                <a:ea typeface="Inter"/>
                <a:cs typeface="Inter"/>
                <a:sym typeface="Inter"/>
              </a:rPr>
              <a:t>data Rumpun Ilmu, Anda tidak dapat mengubah isian pada ajuan tersebut. Namun Anda dapat melakukan pembatalan ajuan atau tarik ajuan.</a:t>
            </a:r>
            <a:endParaRPr b="0" i="0" sz="1300" u="none" cap="none" strike="noStrike">
              <a:solidFill>
                <a:schemeClr val="dk1"/>
              </a:solidFill>
              <a:latin typeface="Inter"/>
              <a:ea typeface="Inter"/>
              <a:cs typeface="Inter"/>
              <a:sym typeface="Inter"/>
            </a:endParaRPr>
          </a:p>
        </p:txBody>
      </p:sp>
      <p:pic>
        <p:nvPicPr>
          <p:cNvPr id="928" name="Google Shape;928;g272578136f9_0_862"/>
          <p:cNvPicPr preferRelativeResize="0"/>
          <p:nvPr/>
        </p:nvPicPr>
        <p:blipFill rotWithShape="1">
          <a:blip r:embed="rId3">
            <a:alphaModFix/>
          </a:blip>
          <a:srcRect b="0" l="0" r="0" t="0"/>
          <a:stretch/>
        </p:blipFill>
        <p:spPr>
          <a:xfrm>
            <a:off x="727963" y="846000"/>
            <a:ext cx="10736083" cy="3137124"/>
          </a:xfrm>
          <a:prstGeom prst="rect">
            <a:avLst/>
          </a:prstGeom>
          <a:noFill/>
          <a:ln cap="flat" cmpd="sng" w="9525">
            <a:solidFill>
              <a:srgbClr val="BFBFBF"/>
            </a:solidFill>
            <a:prstDash val="solid"/>
            <a:round/>
            <a:headEnd len="sm" w="sm" type="none"/>
            <a:tailEnd len="sm" w="sm" type="none"/>
          </a:ln>
        </p:spPr>
      </p:pic>
      <p:sp>
        <p:nvSpPr>
          <p:cNvPr id="929" name="Google Shape;929;g272578136f9_0_862"/>
          <p:cNvSpPr/>
          <p:nvPr/>
        </p:nvSpPr>
        <p:spPr>
          <a:xfrm>
            <a:off x="2860400" y="9880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GB" sz="1200" u="none" cap="none" strike="noStrike">
                <a:solidFill>
                  <a:srgbClr val="000000"/>
                </a:solidFill>
                <a:latin typeface="Arial"/>
                <a:ea typeface="Arial"/>
                <a:cs typeface="Arial"/>
                <a:sym typeface="Arial"/>
              </a:rPr>
              <a:t>11</a:t>
            </a:r>
            <a:endParaRPr b="1" i="0" sz="1200" u="none" cap="none" strike="noStrike">
              <a:solidFill>
                <a:srgbClr val="000000"/>
              </a:solidFill>
              <a:latin typeface="Arial"/>
              <a:ea typeface="Arial"/>
              <a:cs typeface="Arial"/>
              <a:sym typeface="Arial"/>
            </a:endParaRPr>
          </a:p>
        </p:txBody>
      </p:sp>
      <p:sp>
        <p:nvSpPr>
          <p:cNvPr id="930" name="Google Shape;930;g272578136f9_0_862"/>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g272578136f9_0_872"/>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937" name="Google Shape;937;g272578136f9_0_872"/>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TARIK AJUAN DATA RUMPUN ILMU</a:t>
            </a:r>
            <a:endParaRPr b="1" i="0" sz="1600" u="none" cap="none" strike="noStrike">
              <a:solidFill>
                <a:srgbClr val="000000"/>
              </a:solidFill>
              <a:latin typeface="Rubik"/>
              <a:ea typeface="Rubik"/>
              <a:cs typeface="Rubik"/>
              <a:sym typeface="Rubik"/>
            </a:endParaRPr>
          </a:p>
        </p:txBody>
      </p:sp>
      <p:sp>
        <p:nvSpPr>
          <p:cNvPr id="938" name="Google Shape;938;g272578136f9_0_872"/>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2</a:t>
            </a:r>
            <a:endParaRPr b="1" i="0" sz="1400" u="none" cap="none" strike="noStrike">
              <a:solidFill>
                <a:srgbClr val="FFFFFF"/>
              </a:solidFill>
              <a:latin typeface="Arial"/>
              <a:ea typeface="Arial"/>
              <a:cs typeface="Arial"/>
              <a:sym typeface="Arial"/>
            </a:endParaRPr>
          </a:p>
        </p:txBody>
      </p:sp>
      <p:sp>
        <p:nvSpPr>
          <p:cNvPr id="939" name="Google Shape;939;g272578136f9_0_872"/>
          <p:cNvSpPr txBox="1"/>
          <p:nvPr/>
        </p:nvSpPr>
        <p:spPr>
          <a:xfrm>
            <a:off x="6146900" y="3414650"/>
            <a:ext cx="5604900" cy="245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Anda dapat melakukan penarikan ajuan jika ajuan ingin dibatalkan, atau terdapat data yang perlu diperbaiki dan diajukan ulang. Hal ini dapat dilakukan selama proses ajuan belum divalidasi.</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Untuk mengetahui alur tarik ajuan, silakan ikuti panduan di bawah ini:</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Pada tabel </a:t>
            </a:r>
            <a:r>
              <a:rPr b="1" i="0" lang="en-GB" sz="1300" u="none" cap="none" strike="noStrike">
                <a:solidFill>
                  <a:schemeClr val="dk1"/>
                </a:solidFill>
                <a:latin typeface="Inter"/>
                <a:ea typeface="Inter"/>
                <a:cs typeface="Inter"/>
                <a:sym typeface="Inter"/>
              </a:rPr>
              <a:t>Riwayat Ajuan Rumpun Ilmu</a:t>
            </a:r>
            <a:r>
              <a:rPr b="0" i="0" lang="en-GB" sz="1300" u="none" cap="none" strike="noStrike">
                <a:solidFill>
                  <a:schemeClr val="dk1"/>
                </a:solidFill>
                <a:latin typeface="Inter"/>
                <a:ea typeface="Inter"/>
                <a:cs typeface="Inter"/>
                <a:sym typeface="Inter"/>
              </a:rPr>
              <a:t>, klik “</a:t>
            </a:r>
            <a:r>
              <a:rPr b="1" i="0" lang="en-GB" sz="1300" u="none" cap="none" strike="noStrike">
                <a:solidFill>
                  <a:schemeClr val="dk1"/>
                </a:solidFill>
                <a:latin typeface="Inter"/>
                <a:ea typeface="Inter"/>
                <a:cs typeface="Inter"/>
                <a:sym typeface="Inter"/>
              </a:rPr>
              <a:t>Tombol Tindakan”</a:t>
            </a:r>
            <a:r>
              <a:rPr b="0" i="0" lang="en-GB" sz="1300" u="none" cap="none" strike="noStrike">
                <a:solidFill>
                  <a:schemeClr val="dk1"/>
                </a:solidFill>
                <a:latin typeface="Inter"/>
                <a:ea typeface="Inter"/>
                <a:cs typeface="Inter"/>
                <a:sym typeface="Inter"/>
              </a:rPr>
              <a:t>. Kemudian klik “</a:t>
            </a:r>
            <a:r>
              <a:rPr b="1" i="0" lang="en-GB" sz="1300" u="none" cap="none" strike="noStrike">
                <a:solidFill>
                  <a:schemeClr val="dk1"/>
                </a:solidFill>
                <a:latin typeface="Inter"/>
                <a:ea typeface="Inter"/>
                <a:cs typeface="Inter"/>
                <a:sym typeface="Inter"/>
              </a:rPr>
              <a:t>Tarik Ajuan”</a:t>
            </a:r>
            <a:r>
              <a:rPr b="0" i="0" lang="en-GB" sz="1300" u="none" cap="none" strike="noStrike">
                <a:solidFill>
                  <a:schemeClr val="dk1"/>
                </a:solidFill>
                <a:latin typeface="Inter"/>
                <a:ea typeface="Inter"/>
                <a:cs typeface="Inter"/>
                <a:sym typeface="Inter"/>
              </a:rPr>
              <a:t>.</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Akan muncul konfirmasi untuk menarik ajuan. Jika sudah yakin, klik </a:t>
            </a:r>
            <a:r>
              <a:rPr b="1" i="0" lang="en-GB" sz="1300" u="none" cap="none" strike="noStrike">
                <a:solidFill>
                  <a:schemeClr val="dk1"/>
                </a:solidFill>
                <a:latin typeface="Inter"/>
                <a:ea typeface="Inter"/>
                <a:cs typeface="Inter"/>
                <a:sym typeface="Inter"/>
              </a:rPr>
              <a:t>“Ya, Hapus”</a:t>
            </a:r>
            <a:endParaRPr b="1" i="0" sz="1300" u="none" cap="none" strike="noStrike">
              <a:solidFill>
                <a:schemeClr val="dk1"/>
              </a:solidFill>
              <a:latin typeface="Inter"/>
              <a:ea typeface="Inter"/>
              <a:cs typeface="Inter"/>
              <a:sym typeface="Inter"/>
            </a:endParaRPr>
          </a:p>
        </p:txBody>
      </p:sp>
      <p:pic>
        <p:nvPicPr>
          <p:cNvPr id="940" name="Google Shape;940;g272578136f9_0_872"/>
          <p:cNvPicPr preferRelativeResize="0"/>
          <p:nvPr/>
        </p:nvPicPr>
        <p:blipFill rotWithShape="1">
          <a:blip r:embed="rId3">
            <a:alphaModFix/>
          </a:blip>
          <a:srcRect b="0" l="0" r="0" t="0"/>
          <a:stretch/>
        </p:blipFill>
        <p:spPr>
          <a:xfrm>
            <a:off x="529000" y="990325"/>
            <a:ext cx="8627524" cy="2067750"/>
          </a:xfrm>
          <a:prstGeom prst="rect">
            <a:avLst/>
          </a:prstGeom>
          <a:noFill/>
          <a:ln cap="flat" cmpd="sng" w="9525">
            <a:solidFill>
              <a:srgbClr val="BFBFBF"/>
            </a:solidFill>
            <a:prstDash val="solid"/>
            <a:round/>
            <a:headEnd len="sm" w="sm" type="none"/>
            <a:tailEnd len="sm" w="sm" type="none"/>
          </a:ln>
        </p:spPr>
      </p:pic>
      <p:pic>
        <p:nvPicPr>
          <p:cNvPr id="941" name="Google Shape;941;g272578136f9_0_872"/>
          <p:cNvPicPr preferRelativeResize="0"/>
          <p:nvPr/>
        </p:nvPicPr>
        <p:blipFill rotWithShape="1">
          <a:blip r:embed="rId4">
            <a:alphaModFix/>
          </a:blip>
          <a:srcRect b="0" l="0" r="0" t="0"/>
          <a:stretch/>
        </p:blipFill>
        <p:spPr>
          <a:xfrm>
            <a:off x="581025" y="3535425"/>
            <a:ext cx="5184150" cy="1864750"/>
          </a:xfrm>
          <a:prstGeom prst="rect">
            <a:avLst/>
          </a:prstGeom>
          <a:noFill/>
          <a:ln cap="flat" cmpd="sng" w="9525">
            <a:solidFill>
              <a:srgbClr val="BFBFBF"/>
            </a:solidFill>
            <a:prstDash val="solid"/>
            <a:round/>
            <a:headEnd len="sm" w="sm" type="none"/>
            <a:tailEnd len="sm" w="sm" type="none"/>
          </a:ln>
        </p:spPr>
      </p:pic>
      <p:sp>
        <p:nvSpPr>
          <p:cNvPr id="942" name="Google Shape;942;g272578136f9_0_872"/>
          <p:cNvSpPr/>
          <p:nvPr/>
        </p:nvSpPr>
        <p:spPr>
          <a:xfrm>
            <a:off x="8694950" y="2136663"/>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943" name="Google Shape;943;g272578136f9_0_872"/>
          <p:cNvSpPr/>
          <p:nvPr/>
        </p:nvSpPr>
        <p:spPr>
          <a:xfrm>
            <a:off x="4285950" y="5030163"/>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944" name="Google Shape;944;g272578136f9_0_872"/>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9" name="Shape 949"/>
        <p:cNvGrpSpPr/>
        <p:nvPr/>
      </p:nvGrpSpPr>
      <p:grpSpPr>
        <a:xfrm>
          <a:off x="0" y="0"/>
          <a:ext cx="0" cy="0"/>
          <a:chOff x="0" y="0"/>
          <a:chExt cx="0" cy="0"/>
        </a:xfrm>
      </p:grpSpPr>
      <p:sp>
        <p:nvSpPr>
          <p:cNvPr id="950" name="Google Shape;950;g272578136f9_0_884"/>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951" name="Google Shape;951;g272578136f9_0_884"/>
          <p:cNvSpPr txBox="1"/>
          <p:nvPr/>
        </p:nvSpPr>
        <p:spPr>
          <a:xfrm>
            <a:off x="674625" y="347300"/>
            <a:ext cx="6643500" cy="461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000000"/>
                </a:solidFill>
                <a:latin typeface="Rubik"/>
                <a:ea typeface="Rubik"/>
                <a:cs typeface="Rubik"/>
                <a:sym typeface="Rubik"/>
              </a:rPr>
              <a:t>MENGUBAH DATA RUMPUN ILMU YANG SUDAH DIVALIDASI</a:t>
            </a:r>
            <a:endParaRPr b="1" i="0" sz="1600" u="none" cap="none" strike="noStrike">
              <a:solidFill>
                <a:srgbClr val="000000"/>
              </a:solidFill>
              <a:latin typeface="Rubik"/>
              <a:ea typeface="Rubik"/>
              <a:cs typeface="Rubik"/>
              <a:sym typeface="Rubik"/>
            </a:endParaRPr>
          </a:p>
        </p:txBody>
      </p:sp>
      <p:sp>
        <p:nvSpPr>
          <p:cNvPr id="952" name="Google Shape;952;g272578136f9_0_884"/>
          <p:cNvSpPr/>
          <p:nvPr/>
        </p:nvSpPr>
        <p:spPr>
          <a:xfrm>
            <a:off x="207500" y="371375"/>
            <a:ext cx="410100" cy="410100"/>
          </a:xfrm>
          <a:prstGeom prst="ellipse">
            <a:avLst/>
          </a:prstGeom>
          <a:solidFill>
            <a:srgbClr val="0C58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FFFFFF"/>
                </a:solidFill>
                <a:latin typeface="Arial"/>
                <a:ea typeface="Arial"/>
                <a:cs typeface="Arial"/>
                <a:sym typeface="Arial"/>
              </a:rPr>
              <a:t>3</a:t>
            </a:r>
            <a:endParaRPr b="1" i="0" sz="1400" u="none" cap="none" strike="noStrike">
              <a:solidFill>
                <a:srgbClr val="FFFFFF"/>
              </a:solidFill>
              <a:latin typeface="Arial"/>
              <a:ea typeface="Arial"/>
              <a:cs typeface="Arial"/>
              <a:sym typeface="Arial"/>
            </a:endParaRPr>
          </a:p>
        </p:txBody>
      </p:sp>
      <p:pic>
        <p:nvPicPr>
          <p:cNvPr id="953" name="Google Shape;953;g272578136f9_0_884"/>
          <p:cNvPicPr preferRelativeResize="0"/>
          <p:nvPr/>
        </p:nvPicPr>
        <p:blipFill rotWithShape="1">
          <a:blip r:embed="rId3">
            <a:alphaModFix/>
          </a:blip>
          <a:srcRect b="0" l="0" r="0" t="0"/>
          <a:stretch/>
        </p:blipFill>
        <p:spPr>
          <a:xfrm>
            <a:off x="617600" y="1436625"/>
            <a:ext cx="4223900" cy="2103825"/>
          </a:xfrm>
          <a:prstGeom prst="rect">
            <a:avLst/>
          </a:prstGeom>
          <a:noFill/>
          <a:ln cap="flat" cmpd="sng" w="9525">
            <a:solidFill>
              <a:srgbClr val="BFBFBF"/>
            </a:solidFill>
            <a:prstDash val="solid"/>
            <a:round/>
            <a:headEnd len="sm" w="sm" type="none"/>
            <a:tailEnd len="sm" w="sm" type="none"/>
          </a:ln>
        </p:spPr>
      </p:pic>
      <p:pic>
        <p:nvPicPr>
          <p:cNvPr id="954" name="Google Shape;954;g272578136f9_0_884"/>
          <p:cNvPicPr preferRelativeResize="0"/>
          <p:nvPr/>
        </p:nvPicPr>
        <p:blipFill rotWithShape="1">
          <a:blip r:embed="rId4">
            <a:alphaModFix/>
          </a:blip>
          <a:srcRect b="0" l="0" r="0" t="0"/>
          <a:stretch/>
        </p:blipFill>
        <p:spPr>
          <a:xfrm>
            <a:off x="5537825" y="952050"/>
            <a:ext cx="6191251" cy="2888251"/>
          </a:xfrm>
          <a:prstGeom prst="rect">
            <a:avLst/>
          </a:prstGeom>
          <a:noFill/>
          <a:ln cap="flat" cmpd="sng" w="9525">
            <a:solidFill>
              <a:srgbClr val="BFBFBF"/>
            </a:solidFill>
            <a:prstDash val="solid"/>
            <a:round/>
            <a:headEnd len="sm" w="sm" type="none"/>
            <a:tailEnd len="sm" w="sm" type="none"/>
          </a:ln>
        </p:spPr>
      </p:pic>
      <p:sp>
        <p:nvSpPr>
          <p:cNvPr id="955" name="Google Shape;955;g272578136f9_0_884"/>
          <p:cNvSpPr txBox="1"/>
          <p:nvPr/>
        </p:nvSpPr>
        <p:spPr>
          <a:xfrm>
            <a:off x="5687675" y="4015675"/>
            <a:ext cx="6280800" cy="222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en-GB" sz="1300" u="none" cap="none" strike="noStrike">
                <a:solidFill>
                  <a:schemeClr val="dk1"/>
                </a:solidFill>
                <a:latin typeface="Inter"/>
                <a:ea typeface="Inter"/>
                <a:cs typeface="Inter"/>
                <a:sym typeface="Inter"/>
              </a:rPr>
              <a:t>Saat data rumpun ilmu sudah tervalidasi, dosen dapat mengajukan perubahan jika ada yang perlu disesuaikan.</a:t>
            </a:r>
            <a:endParaRPr b="0" i="0" sz="1300" u="none" cap="none" strike="noStrike">
              <a:solidFill>
                <a:schemeClr val="dk1"/>
              </a:solidFill>
              <a:latin typeface="Inter"/>
              <a:ea typeface="Inter"/>
              <a:cs typeface="Inter"/>
              <a:sym typeface="Inter"/>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Pada beranda, cek bagian Rumpun Ilmu kemudian klik </a:t>
            </a:r>
            <a:r>
              <a:rPr b="1" i="0" lang="en-GB" sz="1300" u="none" cap="none" strike="noStrike">
                <a:solidFill>
                  <a:schemeClr val="dk1"/>
                </a:solidFill>
                <a:latin typeface="Inter"/>
                <a:ea typeface="Inter"/>
                <a:cs typeface="Inter"/>
                <a:sym typeface="Inter"/>
              </a:rPr>
              <a:t>“Perbarui Data”.</a:t>
            </a:r>
            <a:endParaRPr b="1"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Inter"/>
              <a:buAutoNum type="arabicPeriod"/>
            </a:pPr>
            <a:r>
              <a:rPr b="0" i="0" lang="en-GB" sz="1300" u="none" cap="none" strike="noStrike">
                <a:solidFill>
                  <a:schemeClr val="dk1"/>
                </a:solidFill>
                <a:latin typeface="Inter"/>
                <a:ea typeface="Inter"/>
                <a:cs typeface="Inter"/>
                <a:sym typeface="Inter"/>
              </a:rPr>
              <a:t>Dosen akan masuk ke laman Perubahan Data rumpun Ilmu.</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Silakan sesuaikan perubahan Rumpun Ilmu/Pohon Ilmu/Cabang Ilmu dengan klik tombol </a:t>
            </a:r>
            <a:r>
              <a:rPr b="1" i="0" lang="en-GB" sz="1300" u="none" cap="none" strike="noStrike">
                <a:solidFill>
                  <a:schemeClr val="dk1"/>
                </a:solidFill>
                <a:latin typeface="Inter"/>
                <a:ea typeface="Inter"/>
                <a:cs typeface="Inter"/>
                <a:sym typeface="Inter"/>
              </a:rPr>
              <a:t>“Ubah”</a:t>
            </a:r>
            <a:r>
              <a:rPr b="0" i="0" lang="en-GB" sz="1300" u="none" cap="none" strike="noStrike">
                <a:solidFill>
                  <a:schemeClr val="dk1"/>
                </a:solidFill>
                <a:latin typeface="Inter"/>
                <a:ea typeface="Inter"/>
                <a:cs typeface="Inter"/>
                <a:sym typeface="Inter"/>
              </a:rPr>
              <a:t> pada kolom Data Baru.</a:t>
            </a:r>
            <a:endParaRPr b="0" i="0" sz="1300" u="none" cap="none" strike="noStrike">
              <a:solidFill>
                <a:schemeClr val="dk1"/>
              </a:solidFill>
              <a:latin typeface="Inter"/>
              <a:ea typeface="Inter"/>
              <a:cs typeface="Inter"/>
              <a:sym typeface="Inter"/>
            </a:endParaRPr>
          </a:p>
          <a:p>
            <a:pPr indent="-311150" lvl="0" marL="457200" marR="0" rtl="0" algn="l">
              <a:lnSpc>
                <a:spcPct val="115000"/>
              </a:lnSpc>
              <a:spcBef>
                <a:spcPts val="0"/>
              </a:spcBef>
              <a:spcAft>
                <a:spcPts val="0"/>
              </a:spcAft>
              <a:buClr>
                <a:schemeClr val="dk1"/>
              </a:buClr>
              <a:buSzPts val="1300"/>
              <a:buFont typeface="Arial"/>
              <a:buAutoNum type="arabicPeriod"/>
            </a:pPr>
            <a:r>
              <a:rPr b="0" i="0" lang="en-GB" sz="1300" u="none" cap="none" strike="noStrike">
                <a:solidFill>
                  <a:schemeClr val="dk1"/>
                </a:solidFill>
                <a:latin typeface="Inter"/>
                <a:ea typeface="Inter"/>
                <a:cs typeface="Inter"/>
                <a:sym typeface="Inter"/>
              </a:rPr>
              <a:t>Setelah data disesuaikan, klik </a:t>
            </a:r>
            <a:r>
              <a:rPr b="1" i="0" lang="en-GB" sz="1300" u="none" cap="none" strike="noStrike">
                <a:solidFill>
                  <a:schemeClr val="dk1"/>
                </a:solidFill>
                <a:latin typeface="Inter"/>
                <a:ea typeface="Inter"/>
                <a:cs typeface="Inter"/>
                <a:sym typeface="Inter"/>
              </a:rPr>
              <a:t>“Kirim Ajuan”</a:t>
            </a:r>
            <a:r>
              <a:rPr b="0" i="0" lang="en-GB" sz="1300" u="none" cap="none" strike="noStrike">
                <a:solidFill>
                  <a:schemeClr val="dk1"/>
                </a:solidFill>
                <a:latin typeface="Inter"/>
                <a:ea typeface="Inter"/>
                <a:cs typeface="Inter"/>
                <a:sym typeface="Inter"/>
              </a:rPr>
              <a:t>. Data akan dikirim ke Admin untuk divalidasi. Cek status ajuan perubahan data secara berkala.</a:t>
            </a:r>
            <a:endParaRPr b="0" i="0" sz="1300" u="none" cap="none" strike="noStrike">
              <a:solidFill>
                <a:schemeClr val="dk1"/>
              </a:solidFill>
              <a:latin typeface="Inter"/>
              <a:ea typeface="Inter"/>
              <a:cs typeface="Inter"/>
              <a:sym typeface="Inter"/>
            </a:endParaRPr>
          </a:p>
        </p:txBody>
      </p:sp>
      <p:pic>
        <p:nvPicPr>
          <p:cNvPr id="956" name="Google Shape;956;g272578136f9_0_884"/>
          <p:cNvPicPr preferRelativeResize="0"/>
          <p:nvPr/>
        </p:nvPicPr>
        <p:blipFill rotWithShape="1">
          <a:blip r:embed="rId5">
            <a:alphaModFix/>
          </a:blip>
          <a:srcRect b="0" l="0" r="0" t="0"/>
          <a:stretch/>
        </p:blipFill>
        <p:spPr>
          <a:xfrm>
            <a:off x="369375" y="4168075"/>
            <a:ext cx="5168451" cy="1595124"/>
          </a:xfrm>
          <a:prstGeom prst="rect">
            <a:avLst/>
          </a:prstGeom>
          <a:noFill/>
          <a:ln cap="flat" cmpd="sng" w="9525">
            <a:solidFill>
              <a:srgbClr val="BFBFBF"/>
            </a:solidFill>
            <a:prstDash val="solid"/>
            <a:round/>
            <a:headEnd len="sm" w="sm" type="none"/>
            <a:tailEnd len="sm" w="sm" type="none"/>
          </a:ln>
        </p:spPr>
      </p:pic>
      <p:sp>
        <p:nvSpPr>
          <p:cNvPr id="957" name="Google Shape;957;g272578136f9_0_884"/>
          <p:cNvSpPr/>
          <p:nvPr/>
        </p:nvSpPr>
        <p:spPr>
          <a:xfrm>
            <a:off x="3720800" y="14722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958" name="Google Shape;958;g272578136f9_0_884"/>
          <p:cNvSpPr/>
          <p:nvPr/>
        </p:nvSpPr>
        <p:spPr>
          <a:xfrm>
            <a:off x="8762700" y="98803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959" name="Google Shape;959;g272578136f9_0_884"/>
          <p:cNvSpPr txBox="1"/>
          <p:nvPr/>
        </p:nvSpPr>
        <p:spPr>
          <a:xfrm>
            <a:off x="10037425" y="2606275"/>
            <a:ext cx="486900" cy="1047900"/>
          </a:xfrm>
          <a:prstGeom prst="rect">
            <a:avLst/>
          </a:prstGeom>
          <a:noFill/>
          <a:ln cap="flat" cmpd="sng" w="9525">
            <a:solidFill>
              <a:srgbClr val="EA4335"/>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960" name="Google Shape;960;g272578136f9_0_884"/>
          <p:cNvSpPr/>
          <p:nvPr/>
        </p:nvSpPr>
        <p:spPr>
          <a:xfrm>
            <a:off x="10396775" y="2975263"/>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3</a:t>
            </a:r>
            <a:endParaRPr b="1" i="0" sz="1400" u="none" cap="none" strike="noStrike">
              <a:solidFill>
                <a:srgbClr val="000000"/>
              </a:solidFill>
              <a:latin typeface="Arial"/>
              <a:ea typeface="Arial"/>
              <a:cs typeface="Arial"/>
              <a:sym typeface="Arial"/>
            </a:endParaRPr>
          </a:p>
        </p:txBody>
      </p:sp>
      <p:sp>
        <p:nvSpPr>
          <p:cNvPr id="961" name="Google Shape;961;g272578136f9_0_884"/>
          <p:cNvSpPr/>
          <p:nvPr/>
        </p:nvSpPr>
        <p:spPr>
          <a:xfrm>
            <a:off x="978100" y="5453288"/>
            <a:ext cx="321900" cy="309900"/>
          </a:xfrm>
          <a:prstGeom prst="ellipse">
            <a:avLst/>
          </a:prstGeom>
          <a:solidFill>
            <a:srgbClr val="FFCC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4</a:t>
            </a:r>
            <a:endParaRPr b="1" i="0" sz="1400" u="none" cap="none" strike="noStrike">
              <a:solidFill>
                <a:srgbClr val="000000"/>
              </a:solidFill>
              <a:latin typeface="Arial"/>
              <a:ea typeface="Arial"/>
              <a:cs typeface="Arial"/>
              <a:sym typeface="Arial"/>
            </a:endParaRPr>
          </a:p>
        </p:txBody>
      </p:sp>
      <p:sp>
        <p:nvSpPr>
          <p:cNvPr id="962" name="Google Shape;962;g272578136f9_0_884"/>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7" name="Shape 967"/>
        <p:cNvGrpSpPr/>
        <p:nvPr/>
      </p:nvGrpSpPr>
      <p:grpSpPr>
        <a:xfrm>
          <a:off x="0" y="0"/>
          <a:ext cx="0" cy="0"/>
          <a:chOff x="0" y="0"/>
          <a:chExt cx="0" cy="0"/>
        </a:xfrm>
      </p:grpSpPr>
      <p:sp>
        <p:nvSpPr>
          <p:cNvPr id="968" name="Google Shape;968;g272578136f9_0_900"/>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969" name="Google Shape;969;g272578136f9_0_900"/>
          <p:cNvSpPr txBox="1"/>
          <p:nvPr/>
        </p:nvSpPr>
        <p:spPr>
          <a:xfrm>
            <a:off x="659800" y="3363256"/>
            <a:ext cx="6124200" cy="18681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300" u="none" cap="none" strike="noStrike">
                <a:solidFill>
                  <a:srgbClr val="002C77"/>
                </a:solidFill>
                <a:latin typeface="Inter"/>
                <a:ea typeface="Inter"/>
                <a:cs typeface="Inter"/>
                <a:sym typeface="Inter"/>
              </a:rPr>
              <a:t>Pusat Informasi &amp;</a:t>
            </a:r>
            <a:endParaRPr b="1" i="0" sz="4300" u="none" cap="none" strike="noStrike">
              <a:solidFill>
                <a:srgbClr val="002C77"/>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2000"/>
              <a:buFont typeface="Arial"/>
              <a:buNone/>
            </a:pPr>
            <a:r>
              <a:rPr b="1" i="0" lang="en-GB" sz="4300" u="none" cap="none" strike="noStrike">
                <a:solidFill>
                  <a:srgbClr val="002C77"/>
                </a:solidFill>
                <a:latin typeface="Inter"/>
                <a:ea typeface="Inter"/>
                <a:cs typeface="Inter"/>
                <a:sym typeface="Inter"/>
              </a:rPr>
              <a:t>Pusat Bantuan</a:t>
            </a:r>
            <a:endParaRPr b="1" i="0" sz="4300" u="none" cap="none" strike="noStrike">
              <a:solidFill>
                <a:srgbClr val="002C77"/>
              </a:solidFill>
              <a:latin typeface="Inter"/>
              <a:ea typeface="Inter"/>
              <a:cs typeface="Inter"/>
              <a:sym typeface="Inter"/>
            </a:endParaRPr>
          </a:p>
        </p:txBody>
      </p:sp>
      <p:pic>
        <p:nvPicPr>
          <p:cNvPr id="970" name="Google Shape;970;g272578136f9_0_900"/>
          <p:cNvPicPr preferRelativeResize="0"/>
          <p:nvPr/>
        </p:nvPicPr>
        <p:blipFill rotWithShape="1">
          <a:blip r:embed="rId4">
            <a:alphaModFix/>
          </a:blip>
          <a:srcRect b="0" l="0" r="0" t="0"/>
          <a:stretch/>
        </p:blipFill>
        <p:spPr>
          <a:xfrm>
            <a:off x="559600" y="2302894"/>
            <a:ext cx="1159138" cy="866750"/>
          </a:xfrm>
          <a:prstGeom prst="rect">
            <a:avLst/>
          </a:prstGeom>
          <a:noFill/>
          <a:ln>
            <a:noFill/>
          </a:ln>
        </p:spPr>
      </p:pic>
      <p:sp>
        <p:nvSpPr>
          <p:cNvPr id="971" name="Google Shape;971;g272578136f9_0_900"/>
          <p:cNvSpPr txBox="1"/>
          <p:nvPr/>
        </p:nvSpPr>
        <p:spPr>
          <a:xfrm>
            <a:off x="580080" y="2382539"/>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08</a:t>
            </a:r>
            <a:endParaRPr b="0" i="0" sz="4200" u="none" cap="none" strike="noStrike">
              <a:solidFill>
                <a:srgbClr val="002C77"/>
              </a:solidFill>
              <a:latin typeface="Inter Medium"/>
              <a:ea typeface="Inter Medium"/>
              <a:cs typeface="Inter Medium"/>
              <a:sym typeface="Inter Medium"/>
            </a:endParaRPr>
          </a:p>
        </p:txBody>
      </p:sp>
      <p:pic>
        <p:nvPicPr>
          <p:cNvPr id="972" name="Google Shape;972;g272578136f9_0_900"/>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973" name="Google Shape;973;g272578136f9_0_900"/>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974" name="Google Shape;974;g272578136f9_0_900"/>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GovTech</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pic>
        <p:nvPicPr>
          <p:cNvPr id="980" name="Google Shape;980;g272578136f9_0_910"/>
          <p:cNvPicPr preferRelativeResize="0"/>
          <p:nvPr/>
        </p:nvPicPr>
        <p:blipFill rotWithShape="1">
          <a:blip r:embed="rId3">
            <a:alphaModFix/>
          </a:blip>
          <a:srcRect b="0" l="0" r="0" t="0"/>
          <a:stretch/>
        </p:blipFill>
        <p:spPr>
          <a:xfrm>
            <a:off x="123225" y="1064048"/>
            <a:ext cx="8321677" cy="3822871"/>
          </a:xfrm>
          <a:prstGeom prst="rect">
            <a:avLst/>
          </a:prstGeom>
          <a:noFill/>
          <a:ln cap="flat" cmpd="sng" w="9525">
            <a:solidFill>
              <a:srgbClr val="BFBFBF"/>
            </a:solidFill>
            <a:prstDash val="solid"/>
            <a:round/>
            <a:headEnd len="sm" w="sm" type="none"/>
            <a:tailEnd len="sm" w="sm" type="none"/>
          </a:ln>
        </p:spPr>
      </p:pic>
      <p:sp>
        <p:nvSpPr>
          <p:cNvPr id="981" name="Google Shape;981;g272578136f9_0_910"/>
          <p:cNvSpPr txBox="1"/>
          <p:nvPr>
            <p:ph type="title"/>
          </p:nvPr>
        </p:nvSpPr>
        <p:spPr>
          <a:xfrm>
            <a:off x="650804" y="471600"/>
            <a:ext cx="10620300" cy="759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1800"/>
              <a:buNone/>
            </a:pPr>
            <a:r>
              <a:rPr lang="en-GB" sz="2300"/>
              <a:t>Pusat Informasi SISTER</a:t>
            </a:r>
            <a:endParaRPr sz="2300"/>
          </a:p>
        </p:txBody>
      </p:sp>
      <p:sp>
        <p:nvSpPr>
          <p:cNvPr id="982" name="Google Shape;982;g272578136f9_0_910"/>
          <p:cNvSpPr txBox="1"/>
          <p:nvPr/>
        </p:nvSpPr>
        <p:spPr>
          <a:xfrm>
            <a:off x="8549875" y="1064050"/>
            <a:ext cx="30618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500"/>
              <a:buFont typeface="Arial"/>
              <a:buNone/>
            </a:pPr>
            <a:r>
              <a:rPr b="1" i="0" lang="en-GB" sz="1200" u="sng" cap="none" strike="noStrike">
                <a:solidFill>
                  <a:schemeClr val="dk1"/>
                </a:solidFill>
                <a:latin typeface="Arial"/>
                <a:ea typeface="Arial"/>
                <a:cs typeface="Arial"/>
                <a:sym typeface="Arial"/>
              </a:rPr>
              <a:t>Perlu diketahui:</a:t>
            </a:r>
            <a:endParaRPr b="1" i="0" sz="1200" u="sng"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AutoNum type="arabicPeriod"/>
            </a:pPr>
            <a:r>
              <a:rPr b="0" i="0" lang="en-GB" sz="1200" u="none" cap="none" strike="noStrike">
                <a:solidFill>
                  <a:schemeClr val="dk1"/>
                </a:solidFill>
                <a:latin typeface="Arial"/>
                <a:ea typeface="Arial"/>
                <a:cs typeface="Arial"/>
                <a:sym typeface="Arial"/>
              </a:rPr>
              <a:t>Tim Kemendikbudristek telah menyiapkan halaman repositori berbagai informasi yang telah dirilis hingga saat ini untuk dapat dijadikan sumber referensi bagi Pembina dan Perwakilan PT melalui laman </a:t>
            </a:r>
            <a:r>
              <a:rPr b="1" i="0" lang="en-GB" sz="1200" u="sng" cap="none" strike="noStrike">
                <a:solidFill>
                  <a:schemeClr val="hlink"/>
                </a:solidFill>
                <a:latin typeface="Arial"/>
                <a:ea typeface="Arial"/>
                <a:cs typeface="Arial"/>
                <a:sym typeface="Arial"/>
                <a:hlinkClick r:id="rId4"/>
              </a:rPr>
              <a:t>Pusat Informasi SISTER.</a:t>
            </a:r>
            <a:endParaRPr b="1"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AutoNum type="arabicPeriod"/>
            </a:pPr>
            <a:r>
              <a:rPr b="0" i="0" lang="en-GB" sz="1200" u="none" cap="none" strike="noStrike">
                <a:solidFill>
                  <a:schemeClr val="dk1"/>
                </a:solidFill>
                <a:latin typeface="Arial"/>
                <a:ea typeface="Arial"/>
                <a:cs typeface="Arial"/>
                <a:sym typeface="Arial"/>
              </a:rPr>
              <a:t>Tombol Pusat Bantuan juga dapat ditemukan di dalam Pusat Informasi dengan form yang sama dari tautan Pusat Bantuan berikut: </a:t>
            </a:r>
            <a:r>
              <a:rPr b="0" i="0" lang="en-GB" sz="1200" u="sng" cap="none" strike="noStrike">
                <a:solidFill>
                  <a:schemeClr val="hlink"/>
                </a:solidFill>
                <a:latin typeface="Arial"/>
                <a:ea typeface="Arial"/>
                <a:cs typeface="Arial"/>
                <a:sym typeface="Arial"/>
                <a:hlinkClick r:id="rId5"/>
              </a:rPr>
              <a:t>https://layanandosen.zendesk.com/hc/en-gb/requests/new</a:t>
            </a:r>
            <a:r>
              <a:rPr b="0" i="0" lang="en-GB"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Laman Pusat Informasi SISTER akan diperbarui secara berkelanjutan dengan informasi terbaru terkait SISTER. </a:t>
            </a:r>
            <a:r>
              <a:rPr b="1" i="0" lang="en-GB" sz="1200" u="none" cap="none" strike="noStrike">
                <a:solidFill>
                  <a:schemeClr val="dk1"/>
                </a:solidFill>
                <a:latin typeface="Arial"/>
                <a:ea typeface="Arial"/>
                <a:cs typeface="Arial"/>
                <a:sym typeface="Arial"/>
              </a:rPr>
              <a:t>Mohon dapat melakukan pengecekan secara berkala.</a:t>
            </a:r>
            <a:endParaRPr b="0" i="0" sz="1200" u="none" cap="none" strike="noStrike">
              <a:solidFill>
                <a:schemeClr val="dk1"/>
              </a:solidFill>
              <a:latin typeface="Arial"/>
              <a:ea typeface="Arial"/>
              <a:cs typeface="Arial"/>
              <a:sym typeface="Arial"/>
            </a:endParaRPr>
          </a:p>
        </p:txBody>
      </p:sp>
      <p:sp>
        <p:nvSpPr>
          <p:cNvPr id="983" name="Google Shape;983;g272578136f9_0_910"/>
          <p:cNvSpPr txBox="1"/>
          <p:nvPr/>
        </p:nvSpPr>
        <p:spPr>
          <a:xfrm>
            <a:off x="8935125" y="651000"/>
            <a:ext cx="281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Rubik"/>
                <a:ea typeface="Rubik"/>
                <a:cs typeface="Rubik"/>
                <a:sym typeface="Rubik"/>
                <a:hlinkClick r:id="rId6"/>
              </a:rPr>
              <a:t>Pusat Informasi SISTER</a:t>
            </a:r>
            <a:endParaRPr b="0" i="0" sz="1400" u="none" cap="none" strike="noStrike">
              <a:solidFill>
                <a:srgbClr val="000000"/>
              </a:solidFill>
              <a:latin typeface="Rubik"/>
              <a:ea typeface="Rubik"/>
              <a:cs typeface="Rubik"/>
              <a:sym typeface="Rubik"/>
            </a:endParaRPr>
          </a:p>
        </p:txBody>
      </p:sp>
      <p:sp>
        <p:nvSpPr>
          <p:cNvPr id="984" name="Google Shape;984;g272578136f9_0_910"/>
          <p:cNvSpPr/>
          <p:nvPr/>
        </p:nvSpPr>
        <p:spPr>
          <a:xfrm>
            <a:off x="580575" y="46750"/>
            <a:ext cx="110310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985" name="Google Shape;985;g272578136f9_0_910"/>
          <p:cNvSpPr/>
          <p:nvPr/>
        </p:nvSpPr>
        <p:spPr>
          <a:xfrm>
            <a:off x="3289813" y="1498075"/>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986" name="Google Shape;986;g272578136f9_0_91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
        <p:nvSpPr>
          <p:cNvPr id="987" name="Google Shape;987;g272578136f9_0_910"/>
          <p:cNvSpPr txBox="1"/>
          <p:nvPr/>
        </p:nvSpPr>
        <p:spPr>
          <a:xfrm>
            <a:off x="7793425" y="4544400"/>
            <a:ext cx="651600" cy="359100"/>
          </a:xfrm>
          <a:prstGeom prst="rect">
            <a:avLst/>
          </a:prstGeom>
          <a:noFill/>
          <a:ln cap="flat" cmpd="sng" w="9525">
            <a:solidFill>
              <a:srgbClr val="EA4335"/>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988" name="Google Shape;988;g272578136f9_0_910"/>
          <p:cNvSpPr/>
          <p:nvPr/>
        </p:nvSpPr>
        <p:spPr>
          <a:xfrm>
            <a:off x="8633138" y="1339275"/>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989" name="Google Shape;989;g272578136f9_0_910"/>
          <p:cNvSpPr/>
          <p:nvPr/>
        </p:nvSpPr>
        <p:spPr>
          <a:xfrm>
            <a:off x="8633138" y="2961250"/>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990" name="Google Shape;990;g272578136f9_0_910"/>
          <p:cNvSpPr/>
          <p:nvPr/>
        </p:nvSpPr>
        <p:spPr>
          <a:xfrm>
            <a:off x="7479588" y="4382000"/>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g272578136f9_0_925"/>
          <p:cNvPicPr preferRelativeResize="0"/>
          <p:nvPr/>
        </p:nvPicPr>
        <p:blipFill rotWithShape="1">
          <a:blip r:embed="rId3">
            <a:alphaModFix/>
          </a:blip>
          <a:srcRect b="0" l="0" r="0" t="0"/>
          <a:stretch/>
        </p:blipFill>
        <p:spPr>
          <a:xfrm>
            <a:off x="7241400" y="733088"/>
            <a:ext cx="1817301" cy="2762991"/>
          </a:xfrm>
          <a:prstGeom prst="rect">
            <a:avLst/>
          </a:prstGeom>
          <a:noFill/>
          <a:ln>
            <a:noFill/>
          </a:ln>
        </p:spPr>
      </p:pic>
      <p:sp>
        <p:nvSpPr>
          <p:cNvPr id="997" name="Google Shape;997;g272578136f9_0_925"/>
          <p:cNvSpPr txBox="1"/>
          <p:nvPr>
            <p:ph type="title"/>
          </p:nvPr>
        </p:nvSpPr>
        <p:spPr>
          <a:xfrm>
            <a:off x="580575" y="384049"/>
            <a:ext cx="11031000" cy="423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1100"/>
              <a:buFont typeface="Arial"/>
              <a:buNone/>
            </a:pPr>
            <a:r>
              <a:rPr lang="en-GB" sz="2200"/>
              <a:t>Pusat Bantuan SISTER</a:t>
            </a:r>
            <a:endParaRPr sz="2200"/>
          </a:p>
        </p:txBody>
      </p:sp>
      <p:sp>
        <p:nvSpPr>
          <p:cNvPr id="998" name="Google Shape;998;g272578136f9_0_925"/>
          <p:cNvSpPr/>
          <p:nvPr/>
        </p:nvSpPr>
        <p:spPr>
          <a:xfrm>
            <a:off x="7263401" y="769663"/>
            <a:ext cx="1773300" cy="2032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g272578136f9_0_925"/>
          <p:cNvSpPr txBox="1"/>
          <p:nvPr/>
        </p:nvSpPr>
        <p:spPr>
          <a:xfrm>
            <a:off x="1723575" y="1261200"/>
            <a:ext cx="3372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0000"/>
              </a:solidFill>
              <a:latin typeface="Arial"/>
              <a:ea typeface="Arial"/>
              <a:cs typeface="Arial"/>
              <a:sym typeface="Arial"/>
            </a:endParaRPr>
          </a:p>
        </p:txBody>
      </p:sp>
      <p:pic>
        <p:nvPicPr>
          <p:cNvPr id="1000" name="Google Shape;1000;g272578136f9_0_925"/>
          <p:cNvPicPr preferRelativeResize="0"/>
          <p:nvPr/>
        </p:nvPicPr>
        <p:blipFill rotWithShape="1">
          <a:blip r:embed="rId4">
            <a:alphaModFix/>
          </a:blip>
          <a:srcRect b="0" l="0" r="6375" t="0"/>
          <a:stretch/>
        </p:blipFill>
        <p:spPr>
          <a:xfrm>
            <a:off x="1495800" y="910650"/>
            <a:ext cx="4861926" cy="2538201"/>
          </a:xfrm>
          <a:prstGeom prst="rect">
            <a:avLst/>
          </a:prstGeom>
          <a:noFill/>
          <a:ln>
            <a:noFill/>
          </a:ln>
        </p:spPr>
      </p:pic>
      <p:sp>
        <p:nvSpPr>
          <p:cNvPr id="1001" name="Google Shape;1001;g272578136f9_0_925"/>
          <p:cNvSpPr txBox="1"/>
          <p:nvPr/>
        </p:nvSpPr>
        <p:spPr>
          <a:xfrm>
            <a:off x="1693950" y="3684225"/>
            <a:ext cx="8574300" cy="13392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rgbClr val="000000"/>
              </a:buClr>
              <a:buSzPts val="1200"/>
              <a:buFont typeface="Arial"/>
              <a:buAutoNum type="arabicPeriod"/>
            </a:pPr>
            <a:r>
              <a:rPr b="0" i="0" lang="en-GB" sz="1200" u="none" cap="none" strike="noStrike">
                <a:solidFill>
                  <a:srgbClr val="000000"/>
                </a:solidFill>
                <a:latin typeface="Arial"/>
                <a:ea typeface="Arial"/>
                <a:cs typeface="Arial"/>
                <a:sym typeface="Arial"/>
              </a:rPr>
              <a:t>Masuk ke laman </a:t>
            </a:r>
            <a:r>
              <a:rPr b="0" i="0" lang="en-GB" sz="1200" u="sng" cap="none" strike="noStrike">
                <a:solidFill>
                  <a:schemeClr val="hlink"/>
                </a:solidFill>
                <a:latin typeface="Arial"/>
                <a:ea typeface="Arial"/>
                <a:cs typeface="Arial"/>
                <a:sym typeface="Arial"/>
                <a:hlinkClick r:id="rId5"/>
              </a:rPr>
              <a:t>sister.kemdikbud.go.id</a:t>
            </a:r>
            <a:r>
              <a:rPr b="0" i="0" lang="en-GB" sz="1200" u="none" cap="none" strike="noStrike">
                <a:solidFill>
                  <a:srgbClr val="000000"/>
                </a:solidFill>
                <a:latin typeface="Arial"/>
                <a:ea typeface="Arial"/>
                <a:cs typeface="Arial"/>
                <a:sym typeface="Arial"/>
              </a:rPr>
              <a:t>, klik tombol</a:t>
            </a:r>
            <a:r>
              <a:rPr b="1" i="0" lang="en-GB" sz="1200" u="none" cap="none" strike="noStrike">
                <a:solidFill>
                  <a:srgbClr val="000000"/>
                </a:solidFill>
                <a:latin typeface="Arial"/>
                <a:ea typeface="Arial"/>
                <a:cs typeface="Arial"/>
                <a:sym typeface="Arial"/>
              </a:rPr>
              <a:t> </a:t>
            </a:r>
            <a:r>
              <a:rPr b="1" i="0" lang="en-GB" sz="1200" u="none" cap="none" strike="noStrike">
                <a:solidFill>
                  <a:schemeClr val="dk1"/>
                </a:solidFill>
                <a:latin typeface="Arial"/>
                <a:ea typeface="Arial"/>
                <a:cs typeface="Arial"/>
                <a:sym typeface="Arial"/>
              </a:rPr>
              <a:t>“Pusat Bantuan”</a:t>
            </a:r>
            <a:r>
              <a:rPr b="0" i="0" lang="en-GB" sz="1200" u="none" cap="none" strike="noStrike">
                <a:solidFill>
                  <a:schemeClr val="dk1"/>
                </a:solidFill>
                <a:latin typeface="Arial"/>
                <a:ea typeface="Arial"/>
                <a:cs typeface="Arial"/>
                <a:sym typeface="Arial"/>
              </a:rPr>
              <a:t> di kanan bawah</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Arial"/>
              <a:buAutoNum type="arabicPeriod"/>
            </a:pPr>
            <a:r>
              <a:rPr b="0" i="0" lang="en-GB" sz="1300" u="none" cap="none" strike="noStrike">
                <a:solidFill>
                  <a:schemeClr val="dk1"/>
                </a:solidFill>
                <a:latin typeface="Arial"/>
                <a:ea typeface="Arial"/>
                <a:cs typeface="Arial"/>
                <a:sym typeface="Arial"/>
              </a:rPr>
              <a:t>Kirim laporan melalui form dengan menyertakan beberapa hal yang diperlukan untuk verifikasi seperti: </a:t>
            </a:r>
            <a:r>
              <a:rPr b="1" i="0" lang="en-GB" sz="1300" u="none" cap="none" strike="noStrike">
                <a:solidFill>
                  <a:schemeClr val="dk1"/>
                </a:solidFill>
                <a:latin typeface="Arial"/>
                <a:ea typeface="Arial"/>
                <a:cs typeface="Arial"/>
                <a:sym typeface="Arial"/>
              </a:rPr>
              <a:t>nama, email, peran, NIDN/NIDK/NIP, jenis pembina PT, kategori laporan, detail kendala </a:t>
            </a:r>
            <a:r>
              <a:rPr b="0" i="0" lang="en-GB" sz="1300" u="none" cap="none" strike="noStrike">
                <a:solidFill>
                  <a:schemeClr val="dk1"/>
                </a:solidFill>
                <a:latin typeface="Arial"/>
                <a:ea typeface="Arial"/>
                <a:cs typeface="Arial"/>
                <a:sym typeface="Arial"/>
              </a:rPr>
              <a:t>yang dimiliki serta dapat </a:t>
            </a:r>
            <a:r>
              <a:rPr b="1" i="0" lang="en-GB" sz="1300" u="none" cap="none" strike="noStrike">
                <a:solidFill>
                  <a:schemeClr val="dk1"/>
                </a:solidFill>
                <a:latin typeface="Arial"/>
                <a:ea typeface="Arial"/>
                <a:cs typeface="Arial"/>
                <a:sym typeface="Arial"/>
              </a:rPr>
              <a:t>melampirkan dokumen pendukung</a:t>
            </a:r>
            <a:endParaRPr b="1" i="0" sz="1200" u="none" cap="none" strike="noStrike">
              <a:solidFill>
                <a:srgbClr val="000000"/>
              </a:solidFill>
              <a:latin typeface="Arial"/>
              <a:ea typeface="Arial"/>
              <a:cs typeface="Arial"/>
              <a:sym typeface="Arial"/>
            </a:endParaRPr>
          </a:p>
        </p:txBody>
      </p:sp>
      <p:sp>
        <p:nvSpPr>
          <p:cNvPr id="1002" name="Google Shape;1002;g272578136f9_0_925"/>
          <p:cNvSpPr/>
          <p:nvPr/>
        </p:nvSpPr>
        <p:spPr>
          <a:xfrm>
            <a:off x="580575" y="46750"/>
            <a:ext cx="7105200" cy="233700"/>
          </a:xfrm>
          <a:prstGeom prst="rect">
            <a:avLst/>
          </a:prstGeom>
          <a:solidFill>
            <a:srgbClr val="FFFFFF"/>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8C00"/>
                </a:solidFill>
                <a:latin typeface="Rubik"/>
                <a:ea typeface="Rubik"/>
                <a:cs typeface="Rubik"/>
                <a:sym typeface="Rubik"/>
              </a:rPr>
              <a:t> Paparan Sosialisasi SISTER (versi Cloud)</a:t>
            </a:r>
            <a:endParaRPr b="1" i="0" sz="1200" u="none" cap="none" strike="noStrike">
              <a:solidFill>
                <a:srgbClr val="FF8C00"/>
              </a:solidFill>
              <a:latin typeface="Rubik"/>
              <a:ea typeface="Rubik"/>
              <a:cs typeface="Rubik"/>
              <a:sym typeface="Rubik"/>
            </a:endParaRPr>
          </a:p>
        </p:txBody>
      </p:sp>
      <p:sp>
        <p:nvSpPr>
          <p:cNvPr id="1003" name="Google Shape;1003;g272578136f9_0_925"/>
          <p:cNvSpPr/>
          <p:nvPr/>
        </p:nvSpPr>
        <p:spPr>
          <a:xfrm>
            <a:off x="1103200" y="838200"/>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1004" name="Google Shape;1004;g272578136f9_0_925"/>
          <p:cNvSpPr/>
          <p:nvPr/>
        </p:nvSpPr>
        <p:spPr>
          <a:xfrm>
            <a:off x="8544763" y="1555500"/>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1005" name="Google Shape;1005;g272578136f9_0_925"/>
          <p:cNvSpPr/>
          <p:nvPr/>
        </p:nvSpPr>
        <p:spPr>
          <a:xfrm>
            <a:off x="1750600" y="3684225"/>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1</a:t>
            </a:r>
            <a:endParaRPr b="1" i="0" sz="1400" u="none" cap="none" strike="noStrike">
              <a:solidFill>
                <a:srgbClr val="000000"/>
              </a:solidFill>
              <a:latin typeface="Arial"/>
              <a:ea typeface="Arial"/>
              <a:cs typeface="Arial"/>
              <a:sym typeface="Arial"/>
            </a:endParaRPr>
          </a:p>
        </p:txBody>
      </p:sp>
      <p:sp>
        <p:nvSpPr>
          <p:cNvPr id="1006" name="Google Shape;1006;g272578136f9_0_925"/>
          <p:cNvSpPr/>
          <p:nvPr/>
        </p:nvSpPr>
        <p:spPr>
          <a:xfrm>
            <a:off x="1750600" y="4294525"/>
            <a:ext cx="367800" cy="359100"/>
          </a:xfrm>
          <a:prstGeom prst="ellipse">
            <a:avLst/>
          </a:prstGeom>
          <a:solidFill>
            <a:srgbClr val="FFFF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2</a:t>
            </a:r>
            <a:endParaRPr b="1" i="0" sz="1400" u="none" cap="none" strike="noStrike">
              <a:solidFill>
                <a:srgbClr val="000000"/>
              </a:solidFill>
              <a:latin typeface="Arial"/>
              <a:ea typeface="Arial"/>
              <a:cs typeface="Arial"/>
              <a:sym typeface="Arial"/>
            </a:endParaRPr>
          </a:p>
        </p:txBody>
      </p:sp>
      <p:sp>
        <p:nvSpPr>
          <p:cNvPr id="1007" name="Google Shape;1007;g272578136f9_0_925"/>
          <p:cNvSpPr txBox="1"/>
          <p:nvPr/>
        </p:nvSpPr>
        <p:spPr>
          <a:xfrm>
            <a:off x="1450050" y="5308600"/>
            <a:ext cx="9062100" cy="843300"/>
          </a:xfrm>
          <a:prstGeom prst="rect">
            <a:avLst/>
          </a:prstGeom>
          <a:solidFill>
            <a:srgbClr val="D9EAD3"/>
          </a:solid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1200" u="none" cap="none" strike="noStrike">
                <a:solidFill>
                  <a:schemeClr val="dk1"/>
                </a:solidFill>
                <a:latin typeface="Arial"/>
                <a:ea typeface="Arial"/>
                <a:cs typeface="Arial"/>
                <a:sym typeface="Arial"/>
              </a:rPr>
              <a:t>Catatan:</a:t>
            </a:r>
            <a:r>
              <a:rPr b="0" i="0" lang="en-GB"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Arial"/>
              <a:buChar char="●"/>
            </a:pPr>
            <a:r>
              <a:rPr b="0" i="0" lang="en-GB" sz="1200" u="none" cap="none" strike="noStrike">
                <a:solidFill>
                  <a:schemeClr val="dk1"/>
                </a:solidFill>
                <a:latin typeface="Arial"/>
                <a:ea typeface="Arial"/>
                <a:cs typeface="Arial"/>
                <a:sym typeface="Arial"/>
              </a:rPr>
              <a:t>Petugas kami akan menjawab ataupun menindaklanjuti laporan Anda sesuai dengan SOP yang berlaku</a:t>
            </a:r>
            <a:endParaRPr b="0" i="0" sz="1200" u="none" cap="none" strike="noStrike">
              <a:solidFill>
                <a:schemeClr val="dk1"/>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Arial"/>
              <a:buChar char="●"/>
            </a:pPr>
            <a:r>
              <a:rPr b="0" i="0" lang="en-GB" sz="1200" u="none" cap="none" strike="noStrike">
                <a:solidFill>
                  <a:schemeClr val="dk1"/>
                </a:solidFill>
                <a:latin typeface="Arial"/>
                <a:ea typeface="Arial"/>
                <a:cs typeface="Arial"/>
                <a:sym typeface="Arial"/>
              </a:rPr>
              <a:t>Anda dapat menerima jawaban melalui e-mail yang telah dimasukkan pada pengisian formulir laporan (estimasi 1x24 jam)</a:t>
            </a:r>
            <a:endParaRPr b="0" i="0" sz="1400" u="none" cap="none" strike="noStrike">
              <a:solidFill>
                <a:srgbClr val="000000"/>
              </a:solidFill>
              <a:latin typeface="Arial"/>
              <a:ea typeface="Arial"/>
              <a:cs typeface="Arial"/>
              <a:sym typeface="Arial"/>
            </a:endParaRPr>
          </a:p>
        </p:txBody>
      </p:sp>
      <p:sp>
        <p:nvSpPr>
          <p:cNvPr id="1008" name="Google Shape;1008;g272578136f9_0_925"/>
          <p:cNvSpPr/>
          <p:nvPr/>
        </p:nvSpPr>
        <p:spPr>
          <a:xfrm>
            <a:off x="8500575" y="3109848"/>
            <a:ext cx="617700" cy="338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9" name="Google Shape;1009;g272578136f9_0_92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GB"/>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grpSp>
        <p:nvGrpSpPr>
          <p:cNvPr id="1015" name="Google Shape;1015;g272578136f9_0_943"/>
          <p:cNvGrpSpPr/>
          <p:nvPr/>
        </p:nvGrpSpPr>
        <p:grpSpPr>
          <a:xfrm>
            <a:off x="-32097" y="-4699"/>
            <a:ext cx="12268200" cy="6900863"/>
            <a:chOff x="-32097" y="-4699"/>
            <a:chExt cx="12268200" cy="6900863"/>
          </a:xfrm>
        </p:grpSpPr>
        <p:pic>
          <p:nvPicPr>
            <p:cNvPr id="1016" name="Google Shape;1016;g272578136f9_0_943"/>
            <p:cNvPicPr preferRelativeResize="0"/>
            <p:nvPr/>
          </p:nvPicPr>
          <p:blipFill rotWithShape="1">
            <a:blip r:embed="rId3">
              <a:alphaModFix/>
            </a:blip>
            <a:srcRect b="0" l="0" r="0" t="0"/>
            <a:stretch/>
          </p:blipFill>
          <p:spPr>
            <a:xfrm>
              <a:off x="-32097" y="-4699"/>
              <a:ext cx="12268200" cy="6900863"/>
            </a:xfrm>
            <a:prstGeom prst="rect">
              <a:avLst/>
            </a:prstGeom>
            <a:noFill/>
            <a:ln>
              <a:noFill/>
            </a:ln>
          </p:spPr>
        </p:pic>
        <p:sp>
          <p:nvSpPr>
            <p:cNvPr id="1017" name="Google Shape;1017;g272578136f9_0_943"/>
            <p:cNvSpPr txBox="1"/>
            <p:nvPr/>
          </p:nvSpPr>
          <p:spPr>
            <a:xfrm>
              <a:off x="5967075" y="241725"/>
              <a:ext cx="3702600" cy="6054300"/>
            </a:xfrm>
            <a:prstGeom prst="rect">
              <a:avLst/>
            </a:prstGeom>
            <a:solidFill>
              <a:srgbClr val="DFEFFE"/>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018" name="Google Shape;1018;g272578136f9_0_943"/>
            <p:cNvSpPr txBox="1"/>
            <p:nvPr/>
          </p:nvSpPr>
          <p:spPr>
            <a:xfrm>
              <a:off x="8641800" y="1240675"/>
              <a:ext cx="3550200" cy="5617200"/>
            </a:xfrm>
            <a:prstGeom prst="rect">
              <a:avLst/>
            </a:prstGeom>
            <a:solidFill>
              <a:srgbClr val="DFEFFE"/>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pic>
        <p:nvPicPr>
          <p:cNvPr id="1019" name="Google Shape;1019;g272578136f9_0_943"/>
          <p:cNvPicPr preferRelativeResize="0"/>
          <p:nvPr/>
        </p:nvPicPr>
        <p:blipFill rotWithShape="1">
          <a:blip r:embed="rId4">
            <a:alphaModFix/>
          </a:blip>
          <a:srcRect b="0" l="0" r="0" t="0"/>
          <a:stretch/>
        </p:blipFill>
        <p:spPr>
          <a:xfrm>
            <a:off x="899675" y="2699625"/>
            <a:ext cx="4553774" cy="1705424"/>
          </a:xfrm>
          <a:prstGeom prst="rect">
            <a:avLst/>
          </a:prstGeom>
          <a:noFill/>
          <a:ln>
            <a:noFill/>
          </a:ln>
        </p:spPr>
      </p:pic>
      <p:sp>
        <p:nvSpPr>
          <p:cNvPr id="1020" name="Google Shape;1020;g272578136f9_0_943"/>
          <p:cNvSpPr txBox="1"/>
          <p:nvPr/>
        </p:nvSpPr>
        <p:spPr>
          <a:xfrm>
            <a:off x="6509825" y="2813870"/>
            <a:ext cx="5165700" cy="1966500"/>
          </a:xfrm>
          <a:prstGeom prst="rect">
            <a:avLst/>
          </a:prstGeom>
          <a:noFill/>
          <a:ln>
            <a:noFill/>
          </a:ln>
        </p:spPr>
        <p:txBody>
          <a:bodyPr anchorCtr="0" anchor="t" bIns="0" lIns="0" spcFirstLastPara="1" rIns="91425" wrap="square" tIns="0">
            <a:normAutofit/>
          </a:bodyPr>
          <a:lstStyle/>
          <a:p>
            <a:pPr indent="0" lvl="0" marL="0" marR="0" rtl="0" algn="l">
              <a:lnSpc>
                <a:spcPct val="100000"/>
              </a:lnSpc>
              <a:spcBef>
                <a:spcPts val="0"/>
              </a:spcBef>
              <a:spcAft>
                <a:spcPts val="0"/>
              </a:spcAft>
              <a:buClr>
                <a:srgbClr val="000000"/>
              </a:buClr>
              <a:buSzPts val="4500"/>
              <a:buFont typeface="Arial"/>
              <a:buNone/>
            </a:pPr>
            <a:r>
              <a:rPr b="0" i="0" lang="en-GB" sz="4900" u="none" cap="none" strike="noStrike">
                <a:solidFill>
                  <a:srgbClr val="1235CD"/>
                </a:solidFill>
                <a:latin typeface="Inter"/>
                <a:ea typeface="Inter"/>
                <a:cs typeface="Inter"/>
                <a:sym typeface="Inter"/>
              </a:rPr>
              <a:t>Sekian dan</a:t>
            </a:r>
            <a:br>
              <a:rPr b="0" i="0" lang="en-GB" sz="4900" u="none" cap="none" strike="noStrike">
                <a:solidFill>
                  <a:srgbClr val="1235CD"/>
                </a:solidFill>
                <a:latin typeface="Inter"/>
                <a:ea typeface="Inter"/>
                <a:cs typeface="Inter"/>
                <a:sym typeface="Inter"/>
              </a:rPr>
            </a:br>
            <a:r>
              <a:rPr b="0" i="0" lang="en-GB" sz="4900" u="none" cap="none" strike="noStrike">
                <a:solidFill>
                  <a:srgbClr val="1235CD"/>
                </a:solidFill>
                <a:latin typeface="Inter"/>
                <a:ea typeface="Inter"/>
                <a:cs typeface="Inter"/>
                <a:sym typeface="Inter"/>
              </a:rPr>
              <a:t>Terima Kasih</a:t>
            </a:r>
            <a:endParaRPr b="0" i="0" sz="4900" u="none" cap="none" strike="noStrike">
              <a:solidFill>
                <a:srgbClr val="1235CD"/>
              </a:solidFill>
              <a:latin typeface="Inter"/>
              <a:ea typeface="Inter"/>
              <a:cs typeface="Inter"/>
              <a:sym typeface="Inter"/>
            </a:endParaRPr>
          </a:p>
        </p:txBody>
      </p:sp>
      <p:cxnSp>
        <p:nvCxnSpPr>
          <p:cNvPr id="1021" name="Google Shape;1021;g272578136f9_0_943"/>
          <p:cNvCxnSpPr/>
          <p:nvPr/>
        </p:nvCxnSpPr>
        <p:spPr>
          <a:xfrm>
            <a:off x="6014700" y="2737653"/>
            <a:ext cx="0" cy="1635300"/>
          </a:xfrm>
          <a:prstGeom prst="straightConnector1">
            <a:avLst/>
          </a:prstGeom>
          <a:noFill/>
          <a:ln cap="flat" cmpd="sng" w="19050">
            <a:solidFill>
              <a:srgbClr val="1235CD"/>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72578136f9_0_113"/>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237" name="Google Shape;237;g272578136f9_0_113"/>
          <p:cNvSpPr txBox="1"/>
          <p:nvPr/>
        </p:nvSpPr>
        <p:spPr>
          <a:xfrm>
            <a:off x="652600" y="513350"/>
            <a:ext cx="11154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0D24B6"/>
                </a:solidFill>
                <a:latin typeface="Inter"/>
                <a:ea typeface="Inter"/>
                <a:cs typeface="Inter"/>
                <a:sym typeface="Inter"/>
              </a:rPr>
              <a:t>Apa yang bisa diperoleh dari diseminasi proses masa peralihan?</a:t>
            </a:r>
            <a:endParaRPr b="1" i="0" sz="2600" u="none" cap="none" strike="noStrike">
              <a:solidFill>
                <a:srgbClr val="0D24B6"/>
              </a:solidFill>
              <a:latin typeface="Inter"/>
              <a:ea typeface="Inter"/>
              <a:cs typeface="Inter"/>
              <a:sym typeface="Inter"/>
            </a:endParaRPr>
          </a:p>
        </p:txBody>
      </p:sp>
      <p:sp>
        <p:nvSpPr>
          <p:cNvPr id="238" name="Google Shape;238;g272578136f9_0_113"/>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39" name="Google Shape;239;g272578136f9_0_113"/>
          <p:cNvSpPr/>
          <p:nvPr/>
        </p:nvSpPr>
        <p:spPr>
          <a:xfrm>
            <a:off x="399575" y="1412810"/>
            <a:ext cx="3372000" cy="4803300"/>
          </a:xfrm>
          <a:prstGeom prst="roundRect">
            <a:avLst>
              <a:gd fmla="val 16667" name="adj"/>
            </a:avLst>
          </a:prstGeom>
          <a:solidFill>
            <a:srgbClr val="DFEEFE"/>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317500" lvl="0" marL="457200" marR="0" rtl="0" algn="l">
              <a:lnSpc>
                <a:spcPct val="90000"/>
              </a:lnSpc>
              <a:spcBef>
                <a:spcPts val="80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Peningkatan fitur pemutakhiran data Dosen untuk memastikan proses kenaikan jabatan akademik Dosen.</a:t>
            </a:r>
            <a:endParaRPr b="0" i="0" sz="1400" u="none" cap="none" strike="noStrike">
              <a:solidFill>
                <a:schemeClr val="dk1"/>
              </a:solidFill>
              <a:latin typeface="Inter"/>
              <a:ea typeface="Inter"/>
              <a:cs typeface="Inter"/>
              <a:sym typeface="Inter"/>
            </a:endParaRPr>
          </a:p>
          <a:p>
            <a:pPr indent="0" lvl="0" marL="457200" marR="0" rtl="0" algn="l">
              <a:lnSpc>
                <a:spcPct val="90000"/>
              </a:lnSpc>
              <a:spcBef>
                <a:spcPts val="80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a:p>
            <a:pPr indent="-317500" lvl="0" marL="457200" marR="0" rtl="0" algn="l">
              <a:lnSpc>
                <a:spcPct val="90000"/>
              </a:lnSpc>
              <a:spcBef>
                <a:spcPts val="80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Simplifikasi proses kenaikan jabatan akademik Dosen yang sudah sesuai dengan peraturan Permendikbud 92/2014 dan PermenPANRB 1/2023.</a:t>
            </a:r>
            <a:endParaRPr b="0" i="0" sz="1400" u="none" cap="none" strike="noStrike">
              <a:solidFill>
                <a:schemeClr val="dk1"/>
              </a:solidFill>
              <a:latin typeface="Inter"/>
              <a:ea typeface="Inter"/>
              <a:cs typeface="Inter"/>
              <a:sym typeface="Inter"/>
            </a:endParaRPr>
          </a:p>
          <a:p>
            <a:pPr indent="0" lvl="0" marL="457200" marR="0" rtl="0" algn="l">
              <a:lnSpc>
                <a:spcPct val="90000"/>
              </a:lnSpc>
              <a:spcBef>
                <a:spcPts val="80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a:p>
            <a:pPr indent="-317500" lvl="0" marL="457200" marR="0" rtl="0" algn="l">
              <a:lnSpc>
                <a:spcPct val="90000"/>
              </a:lnSpc>
              <a:spcBef>
                <a:spcPts val="80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Penekanan pada penilaian kualitas kinerja Dosen dalam kenaikan jabatan akademik Dosen.</a:t>
            </a:r>
            <a:endParaRPr b="0" i="0" sz="1400" u="none" cap="none" strike="noStrike">
              <a:solidFill>
                <a:schemeClr val="dk1"/>
              </a:solidFill>
              <a:latin typeface="Inter"/>
              <a:ea typeface="Inter"/>
              <a:cs typeface="Inter"/>
              <a:sym typeface="Inter"/>
            </a:endParaRPr>
          </a:p>
        </p:txBody>
      </p:sp>
      <p:sp>
        <p:nvSpPr>
          <p:cNvPr id="240" name="Google Shape;240;g272578136f9_0_113"/>
          <p:cNvSpPr/>
          <p:nvPr/>
        </p:nvSpPr>
        <p:spPr>
          <a:xfrm>
            <a:off x="4417188" y="1398673"/>
            <a:ext cx="3372000" cy="4803300"/>
          </a:xfrm>
          <a:prstGeom prst="roundRect">
            <a:avLst>
              <a:gd fmla="val 16667" name="adj"/>
            </a:avLst>
          </a:prstGeom>
          <a:solidFill>
            <a:srgbClr val="DFEEFE"/>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311150" lvl="0" marL="457200" marR="0" rtl="0" algn="l">
              <a:lnSpc>
                <a:spcPct val="10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Membantu PT dalam memutakhirkan data Dosen dengan mudah.</a:t>
            </a:r>
            <a:endParaRPr b="0" i="0" sz="1300" u="none" cap="none" strike="noStrike">
              <a:solidFill>
                <a:schemeClr val="dk1"/>
              </a:solidFill>
              <a:latin typeface="Inter"/>
              <a:ea typeface="Inter"/>
              <a:cs typeface="Inter"/>
              <a:sym typeface="Inter"/>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0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Membantu PT dalam membuat dokumen AK Konversi dengan lebih mudah sesuai aturan PerBKN 3 tahun 2023 untuk Dosen PNS.</a:t>
            </a:r>
            <a:endParaRPr b="0" i="0" sz="1300" u="none" cap="none" strike="noStrike">
              <a:solidFill>
                <a:schemeClr val="dk1"/>
              </a:solidFill>
              <a:latin typeface="Inter"/>
              <a:ea typeface="Inter"/>
              <a:cs typeface="Inter"/>
              <a:sym typeface="Inter"/>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0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PT bisa memproses promosi Dosen dengan langkah yang lebih sederhana dan terintegrasi dalam satu sistem yaitu SISTER.</a:t>
            </a:r>
            <a:endParaRPr b="0" i="0" sz="1300" u="none" cap="none" strike="noStrike">
              <a:solidFill>
                <a:schemeClr val="dk1"/>
              </a:solidFill>
              <a:latin typeface="Inter"/>
              <a:ea typeface="Inter"/>
              <a:cs typeface="Inter"/>
              <a:sym typeface="Inter"/>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Inter"/>
              <a:ea typeface="Inter"/>
              <a:cs typeface="Inter"/>
              <a:sym typeface="Inter"/>
            </a:endParaRPr>
          </a:p>
          <a:p>
            <a:pPr indent="-311150" lvl="0" marL="457200" marR="0" rtl="0" algn="l">
              <a:lnSpc>
                <a:spcPct val="100000"/>
              </a:lnSpc>
              <a:spcBef>
                <a:spcPts val="0"/>
              </a:spcBef>
              <a:spcAft>
                <a:spcPts val="0"/>
              </a:spcAft>
              <a:buClr>
                <a:schemeClr val="dk1"/>
              </a:buClr>
              <a:buSzPts val="1300"/>
              <a:buFont typeface="Inter"/>
              <a:buChar char="●"/>
            </a:pPr>
            <a:r>
              <a:rPr b="0" i="0" lang="en-GB" sz="1300" u="none" cap="none" strike="noStrike">
                <a:solidFill>
                  <a:schemeClr val="dk1"/>
                </a:solidFill>
                <a:latin typeface="Inter"/>
                <a:ea typeface="Inter"/>
                <a:cs typeface="Inter"/>
                <a:sym typeface="Inter"/>
              </a:rPr>
              <a:t>PT bisa memonitor dan menindaklanjuti proses promosi kenaikan jabatan akademik Dosen.</a:t>
            </a:r>
            <a:endParaRPr b="0" i="0" sz="1400" u="none" cap="none" strike="noStrike">
              <a:solidFill>
                <a:schemeClr val="dk1"/>
              </a:solidFill>
              <a:latin typeface="Inter"/>
              <a:ea typeface="Inter"/>
              <a:cs typeface="Inter"/>
              <a:sym typeface="Inter"/>
            </a:endParaRPr>
          </a:p>
        </p:txBody>
      </p:sp>
      <p:sp>
        <p:nvSpPr>
          <p:cNvPr id="241" name="Google Shape;241;g272578136f9_0_113"/>
          <p:cNvSpPr/>
          <p:nvPr/>
        </p:nvSpPr>
        <p:spPr>
          <a:xfrm>
            <a:off x="8434800" y="1398600"/>
            <a:ext cx="3372000" cy="4803300"/>
          </a:xfrm>
          <a:prstGeom prst="roundRect">
            <a:avLst>
              <a:gd fmla="val 16667" name="adj"/>
            </a:avLst>
          </a:prstGeom>
          <a:solidFill>
            <a:srgbClr val="DFEEFE"/>
          </a:solidFill>
          <a:ln cap="flat" cmpd="sng" w="9525">
            <a:solidFill>
              <a:srgbClr val="DFEEFE"/>
            </a:solidFill>
            <a:prstDash val="solid"/>
            <a:round/>
            <a:headEnd len="sm" w="sm" type="none"/>
            <a:tailEnd len="sm" w="sm" type="none"/>
          </a:ln>
        </p:spPr>
        <p:txBody>
          <a:bodyPr anchorCtr="0" anchor="t" bIns="91425" lIns="91425" spcFirstLastPara="1" rIns="91425" wrap="square" tIns="91425">
            <a:noAutofit/>
          </a:bodyPr>
          <a:lstStyle/>
          <a:p>
            <a:pPr indent="0" lvl="0" marL="457200" marR="0" rtl="0" algn="l">
              <a:lnSpc>
                <a:spcPct val="90000"/>
              </a:lnSpc>
              <a:spcBef>
                <a:spcPts val="80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a:p>
            <a:pPr indent="-317500" lvl="0" marL="457200" marR="0" rtl="0" algn="l">
              <a:lnSpc>
                <a:spcPct val="90000"/>
              </a:lnSpc>
              <a:spcBef>
                <a:spcPts val="80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Dosen bisa memutakhirkan data untuk memastikan bisa menggunakan layanan kenaikan jabatan Dosen</a:t>
            </a:r>
            <a:endParaRPr b="0" i="0" sz="1400" u="none" cap="none" strike="noStrike">
              <a:solidFill>
                <a:schemeClr val="dk1"/>
              </a:solidFill>
              <a:latin typeface="Inter"/>
              <a:ea typeface="Inter"/>
              <a:cs typeface="Inter"/>
              <a:sym typeface="Inter"/>
            </a:endParaRPr>
          </a:p>
          <a:p>
            <a:pPr indent="-317500" lvl="1" marL="914400" marR="0" rtl="0" algn="l">
              <a:lnSpc>
                <a:spcPct val="90000"/>
              </a:lnSpc>
              <a:spcBef>
                <a:spcPts val="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Data profil;</a:t>
            </a:r>
            <a:endParaRPr b="0" i="0" sz="1400" u="none" cap="none" strike="noStrike">
              <a:solidFill>
                <a:schemeClr val="dk1"/>
              </a:solidFill>
              <a:latin typeface="Inter"/>
              <a:ea typeface="Inter"/>
              <a:cs typeface="Inter"/>
              <a:sym typeface="Inter"/>
            </a:endParaRPr>
          </a:p>
          <a:p>
            <a:pPr indent="-317500" lvl="1" marL="914400" marR="0" rtl="0" algn="l">
              <a:lnSpc>
                <a:spcPct val="90000"/>
              </a:lnSpc>
              <a:spcBef>
                <a:spcPts val="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Data rumpun ilmu.</a:t>
            </a:r>
            <a:endParaRPr b="0" i="0" sz="1400" u="none" cap="none" strike="noStrike">
              <a:solidFill>
                <a:schemeClr val="dk1"/>
              </a:solidFill>
              <a:latin typeface="Inter"/>
              <a:ea typeface="Inter"/>
              <a:cs typeface="Inter"/>
              <a:sym typeface="Inter"/>
            </a:endParaRPr>
          </a:p>
          <a:p>
            <a:pPr indent="0" lvl="0" marL="914400" marR="0" rtl="0" algn="l">
              <a:lnSpc>
                <a:spcPct val="90000"/>
              </a:lnSpc>
              <a:spcBef>
                <a:spcPts val="40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a:p>
            <a:pPr indent="-317500" lvl="0" marL="457200" marR="0" rtl="0" algn="l">
              <a:lnSpc>
                <a:spcPct val="90000"/>
              </a:lnSpc>
              <a:spcBef>
                <a:spcPts val="800"/>
              </a:spcBef>
              <a:spcAft>
                <a:spcPts val="0"/>
              </a:spcAft>
              <a:buClr>
                <a:schemeClr val="dk1"/>
              </a:buClr>
              <a:buSzPts val="1400"/>
              <a:buFont typeface="Inter"/>
              <a:buChar char="●"/>
            </a:pPr>
            <a:r>
              <a:rPr b="0" i="0" lang="en-GB" sz="1400" u="none" cap="none" strike="noStrike">
                <a:solidFill>
                  <a:schemeClr val="dk1"/>
                </a:solidFill>
                <a:latin typeface="Inter"/>
                <a:ea typeface="Inter"/>
                <a:cs typeface="Inter"/>
                <a:sym typeface="Inter"/>
              </a:rPr>
              <a:t>Dosen bisa mendapatkan informasi progres promosi jabatan akademik yang dilakukan oleh PT dalam SISTER.</a:t>
            </a:r>
            <a:endParaRPr b="0" i="0" sz="1400" u="none" cap="none" strike="noStrike">
              <a:solidFill>
                <a:schemeClr val="dk1"/>
              </a:solidFill>
              <a:latin typeface="Inter"/>
              <a:ea typeface="Inter"/>
              <a:cs typeface="Inter"/>
              <a:sym typeface="Inter"/>
            </a:endParaRPr>
          </a:p>
          <a:p>
            <a:pPr indent="0" lvl="0" marL="0" marR="0" rtl="0" algn="just">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Inter"/>
              <a:ea typeface="Inter"/>
              <a:cs typeface="Inter"/>
              <a:sym typeface="Inter"/>
            </a:endParaRPr>
          </a:p>
        </p:txBody>
      </p:sp>
      <p:sp>
        <p:nvSpPr>
          <p:cNvPr id="242" name="Google Shape;242;g272578136f9_0_113"/>
          <p:cNvSpPr/>
          <p:nvPr/>
        </p:nvSpPr>
        <p:spPr>
          <a:xfrm>
            <a:off x="399575" y="1253125"/>
            <a:ext cx="3372000" cy="525000"/>
          </a:xfrm>
          <a:prstGeom prst="roundRect">
            <a:avLst>
              <a:gd fmla="val 16667" name="adj"/>
            </a:avLst>
          </a:prstGeom>
          <a:solidFill>
            <a:srgbClr val="1235CD"/>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Rubik"/>
                <a:ea typeface="Rubik"/>
                <a:cs typeface="Rubik"/>
                <a:sym typeface="Rubik"/>
              </a:rPr>
              <a:t>SECARA UMUM</a:t>
            </a:r>
            <a:endParaRPr b="1" i="0" sz="1700" u="none" cap="none" strike="noStrike">
              <a:solidFill>
                <a:schemeClr val="lt1"/>
              </a:solidFill>
              <a:latin typeface="Rubik"/>
              <a:ea typeface="Rubik"/>
              <a:cs typeface="Rubik"/>
              <a:sym typeface="Rubik"/>
            </a:endParaRPr>
          </a:p>
        </p:txBody>
      </p:sp>
      <p:sp>
        <p:nvSpPr>
          <p:cNvPr id="243" name="Google Shape;243;g272578136f9_0_113"/>
          <p:cNvSpPr/>
          <p:nvPr/>
        </p:nvSpPr>
        <p:spPr>
          <a:xfrm>
            <a:off x="4417188" y="1238325"/>
            <a:ext cx="3372000" cy="525000"/>
          </a:xfrm>
          <a:prstGeom prst="roundRect">
            <a:avLst>
              <a:gd fmla="val 16667" name="adj"/>
            </a:avLst>
          </a:prstGeom>
          <a:solidFill>
            <a:srgbClr val="1235CD"/>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Rubik"/>
                <a:ea typeface="Rubik"/>
                <a:cs typeface="Rubik"/>
                <a:sym typeface="Rubik"/>
              </a:rPr>
              <a:t>PERGURUAN TINGGI</a:t>
            </a:r>
            <a:endParaRPr b="1" i="0" sz="1700" u="none" cap="none" strike="noStrike">
              <a:solidFill>
                <a:schemeClr val="lt1"/>
              </a:solidFill>
              <a:latin typeface="Rubik"/>
              <a:ea typeface="Rubik"/>
              <a:cs typeface="Rubik"/>
              <a:sym typeface="Rubik"/>
            </a:endParaRPr>
          </a:p>
        </p:txBody>
      </p:sp>
      <p:sp>
        <p:nvSpPr>
          <p:cNvPr id="244" name="Google Shape;244;g272578136f9_0_113"/>
          <p:cNvSpPr/>
          <p:nvPr/>
        </p:nvSpPr>
        <p:spPr>
          <a:xfrm>
            <a:off x="8434800" y="1253125"/>
            <a:ext cx="3372000" cy="525000"/>
          </a:xfrm>
          <a:prstGeom prst="roundRect">
            <a:avLst>
              <a:gd fmla="val 16667" name="adj"/>
            </a:avLst>
          </a:prstGeom>
          <a:solidFill>
            <a:srgbClr val="1235CD"/>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700"/>
              <a:buFont typeface="Arial"/>
              <a:buNone/>
            </a:pPr>
            <a:r>
              <a:rPr b="1" i="0" lang="en-GB" sz="1700" u="none" cap="none" strike="noStrike">
                <a:solidFill>
                  <a:schemeClr val="lt1"/>
                </a:solidFill>
                <a:latin typeface="Rubik"/>
                <a:ea typeface="Rubik"/>
                <a:cs typeface="Rubik"/>
                <a:sym typeface="Rubik"/>
              </a:rPr>
              <a:t>DOSEN</a:t>
            </a:r>
            <a:endParaRPr b="1" i="0" sz="1700" u="none" cap="none" strike="noStrike">
              <a:solidFill>
                <a:schemeClr val="lt1"/>
              </a:solidFill>
              <a:latin typeface="Rubik"/>
              <a:ea typeface="Rubik"/>
              <a:cs typeface="Rubik"/>
              <a:sym typeface="Rubik"/>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72578136f9_0_126"/>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251" name="Google Shape;251;g272578136f9_0_126"/>
          <p:cNvSpPr txBox="1"/>
          <p:nvPr/>
        </p:nvSpPr>
        <p:spPr>
          <a:xfrm>
            <a:off x="652593" y="513350"/>
            <a:ext cx="57927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Landasan Hukum</a:t>
            </a:r>
            <a:endParaRPr b="1" i="0" sz="3000" u="none" cap="none" strike="noStrike">
              <a:solidFill>
                <a:srgbClr val="0D24B6"/>
              </a:solidFill>
              <a:latin typeface="Inter"/>
              <a:ea typeface="Inter"/>
              <a:cs typeface="Inter"/>
              <a:sym typeface="Inter"/>
            </a:endParaRPr>
          </a:p>
        </p:txBody>
      </p:sp>
      <p:sp>
        <p:nvSpPr>
          <p:cNvPr id="252" name="Google Shape;252;g272578136f9_0_126"/>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53" name="Google Shape;253;g272578136f9_0_126"/>
          <p:cNvSpPr/>
          <p:nvPr/>
        </p:nvSpPr>
        <p:spPr>
          <a:xfrm>
            <a:off x="399575" y="1253125"/>
            <a:ext cx="11563800" cy="4977300"/>
          </a:xfrm>
          <a:prstGeom prst="rect">
            <a:avLst/>
          </a:prstGeom>
          <a:solidFill>
            <a:srgbClr val="DFEEFE"/>
          </a:solidFill>
          <a:ln cap="flat" cmpd="sng" w="9525">
            <a:solidFill>
              <a:srgbClr val="DFEEFE"/>
            </a:solidFill>
            <a:prstDash val="solid"/>
            <a:round/>
            <a:headEnd len="sm" w="sm" type="none"/>
            <a:tailEnd len="sm" w="sm" type="none"/>
          </a:ln>
        </p:spPr>
        <p:txBody>
          <a:bodyPr anchorCtr="0" anchor="ctr" bIns="91425" lIns="91425" spcFirstLastPara="1" rIns="91425" wrap="square" tIns="91425">
            <a:noAutofit/>
          </a:bodyPr>
          <a:lstStyle/>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chemeClr val="dk1"/>
                </a:solidFill>
                <a:latin typeface="Inter"/>
                <a:ea typeface="Inter"/>
                <a:cs typeface="Inter"/>
                <a:sym typeface="Inter"/>
              </a:rPr>
              <a:t>Undang-Undang Nomor 14 Tahun 2005 tentang Guru dan Dosen (Lembaran Negara Republik Indonesia Tahun 2005 Nomor 157, Tambahan Lembaran Negara Republik Indonesia Nomor 4586);</a:t>
            </a:r>
            <a:endParaRPr b="0" i="0" sz="1200" u="none" cap="none" strike="noStrike">
              <a:solidFill>
                <a:schemeClr val="dk1"/>
              </a:solidFill>
              <a:latin typeface="Inter"/>
              <a:ea typeface="Inter"/>
              <a:cs typeface="Inter"/>
              <a:sym typeface="Inter"/>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chemeClr val="dk1"/>
                </a:solidFill>
                <a:latin typeface="Inter"/>
                <a:ea typeface="Inter"/>
                <a:cs typeface="Inter"/>
                <a:sym typeface="Inter"/>
              </a:rPr>
              <a:t>Undang-Undang Nomor 12 Tahun 2012 tentang Pendidikan Tinggi (Lembaran Negara Republik Indonesia Tahun 2012 Nomor 158, Tambahan Lembaran Negara Nomor 5336);</a:t>
            </a:r>
            <a:endParaRPr b="0" i="0" sz="1200" u="none" cap="none" strike="noStrike">
              <a:solidFill>
                <a:schemeClr val="dk1"/>
              </a:solidFill>
              <a:latin typeface="Inter"/>
              <a:ea typeface="Inter"/>
              <a:cs typeface="Inter"/>
              <a:sym typeface="Inter"/>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chemeClr val="dk1"/>
                </a:solidFill>
                <a:latin typeface="Inter"/>
                <a:ea typeface="Inter"/>
                <a:cs typeface="Inter"/>
                <a:sym typeface="Inter"/>
              </a:rPr>
              <a:t>Peraturan Pemerintah Nomor 37 Tahun 2009 tentang Dosen (Lembaran Negara Republik Indonesia Tahun 2009 Nomor 67, Tambahan Lembaran Negara Nomor 5007);</a:t>
            </a:r>
            <a:endParaRPr b="0" i="0" sz="1200" u="none" cap="none" strike="noStrike">
              <a:solidFill>
                <a:schemeClr val="dk1"/>
              </a:solidFill>
              <a:latin typeface="Inter"/>
              <a:ea typeface="Inter"/>
              <a:cs typeface="Inter"/>
              <a:sym typeface="Inter"/>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chemeClr val="dk1"/>
                </a:solidFill>
                <a:latin typeface="Inter"/>
                <a:ea typeface="Inter"/>
                <a:cs typeface="Inter"/>
                <a:sym typeface="Inter"/>
              </a:rPr>
              <a:t>Peraturan Presiden Nomor 62 Tahun 2021 tentang Kementerian Pendidikan, Kebudayaan, Riset, dan Teknologi (Lembaran Negara Republik Indonesia Tahun 2021 Nomor 156);</a:t>
            </a:r>
            <a:endParaRPr b="0" i="0" sz="1200" u="none" cap="none" strike="noStrike">
              <a:solidFill>
                <a:schemeClr val="dk1"/>
              </a:solidFill>
              <a:latin typeface="Inter"/>
              <a:ea typeface="Inter"/>
              <a:cs typeface="Inter"/>
              <a:sym typeface="Inter"/>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chemeClr val="dk1"/>
                </a:solidFill>
                <a:latin typeface="Inter"/>
                <a:ea typeface="Inter"/>
                <a:cs typeface="Inter"/>
                <a:sym typeface="Inter"/>
              </a:rPr>
              <a:t>Peraturan Menteri Pendidikan dan Kebudayaan Republik Indonesia Nomor 92 Tahun 2014 tentang Petunjuk Teknis Pelaksanaan Penilaian Angka Kredit Jabatan Fungsional Dosen dan Angka Kreditnya (Berita Negara Republik Indonesia Tahun 2014 Nomor 1337)</a:t>
            </a:r>
            <a:endParaRPr b="0" i="0" sz="1200" u="none" cap="none" strike="noStrike">
              <a:solidFill>
                <a:schemeClr val="dk1"/>
              </a:solidFill>
              <a:latin typeface="Inter"/>
              <a:ea typeface="Inter"/>
              <a:cs typeface="Inter"/>
              <a:sym typeface="Inter"/>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Peraturan Menteri Pendidikan dan Kebudayaan Republik Indonesia Nomor 92 Tahun 2014 tentang Petunjuk Teknis Pelaksanaan Penilaian Angka Kredit Jabatan Fungsional Dosen dan Angka Kreditnya (Berita Negara Republik Indonesia Tahun 2014 Nomor 1337);</a:t>
            </a:r>
            <a:endParaRPr b="0" i="0" sz="1200" u="none" cap="none" strike="noStrike">
              <a:solidFill>
                <a:srgbClr val="000000"/>
              </a:solidFill>
              <a:latin typeface="Rubik"/>
              <a:ea typeface="Rubik"/>
              <a:cs typeface="Rubik"/>
              <a:sym typeface="Rubik"/>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Peraturan Menteri Pendidikan, Kebudayaan, Riset, dan Teknologi Nomor 28 Tahun 2021 tentang Organisasi dan Tata Kerja Kementerian Pendidikan, Kebudayaan, Riset, dan Teknologi (Berita Negara Republik Indonesia Tahun 2021 Nomor 963);</a:t>
            </a:r>
            <a:endParaRPr b="0" i="0" sz="1200" u="none" cap="none" strike="noStrike">
              <a:solidFill>
                <a:srgbClr val="000000"/>
              </a:solidFill>
              <a:latin typeface="Rubik"/>
              <a:ea typeface="Rubik"/>
              <a:cs typeface="Rubik"/>
              <a:sym typeface="Rubik"/>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Peraturan Menteri Pendidikan, Kebudayaan, Riset, dan Teknologi Nomor 31 Tahun 2022 tentang Satu Data Pendidikan, Kebudayaan, Riset, dan Teknologi (Berita Negara Republik Indonesia Tahun 2022 Nomor 666);</a:t>
            </a:r>
            <a:endParaRPr b="0" i="0" sz="1200" u="none" cap="none" strike="noStrike">
              <a:solidFill>
                <a:srgbClr val="000000"/>
              </a:solidFill>
              <a:latin typeface="Rubik"/>
              <a:ea typeface="Rubik"/>
              <a:cs typeface="Rubik"/>
              <a:sym typeface="Rubik"/>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Peraturan Menteri Pendayagunaan Aparatur Negara dan Reformasi Birokrasi Nomor 6 Tahun 2022 tentang Pengelolaan Kinerja Pegawai Aparatur Sipil Negara (Berita Negara Republik Indonesia Tahun 2022 Nomor 54);</a:t>
            </a:r>
            <a:endParaRPr b="0" i="0" sz="1200" u="none" cap="none" strike="noStrike">
              <a:solidFill>
                <a:srgbClr val="000000"/>
              </a:solidFill>
              <a:latin typeface="Rubik"/>
              <a:ea typeface="Rubik"/>
              <a:cs typeface="Rubik"/>
              <a:sym typeface="Rubik"/>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Peraturan Menteri Pendayagunaan Aparatur Negara dan Reformasi Birokrasi Nomor 1 Tahun 2023 tentang Jabatan Fungsional (Berita Negara Republik Indonesia Tahun 2023 Nomor 54);</a:t>
            </a:r>
            <a:endParaRPr b="0" i="0" sz="1200" u="none" cap="none" strike="noStrike">
              <a:solidFill>
                <a:srgbClr val="000000"/>
              </a:solidFill>
              <a:latin typeface="Rubik"/>
              <a:ea typeface="Rubik"/>
              <a:cs typeface="Rubik"/>
              <a:sym typeface="Rubik"/>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Peraturan Badan Kepegawaian Negara Nomor 3 Tahun 2023 tentang Angka Kredit, Kenaikan Pangkat dan Jenjang Jabatan Fungsional (Berita Negara Republik Indonesia Tahun 2023 Nomor 494);</a:t>
            </a:r>
            <a:endParaRPr b="0" i="0" sz="1200" u="none" cap="none" strike="noStrike">
              <a:solidFill>
                <a:srgbClr val="000000"/>
              </a:solidFill>
              <a:latin typeface="Rubik"/>
              <a:ea typeface="Rubik"/>
              <a:cs typeface="Rubik"/>
              <a:sym typeface="Rubik"/>
            </a:endParaRPr>
          </a:p>
          <a:p>
            <a:pPr indent="-171450" lvl="0" marL="269999" marR="0" rtl="0" algn="l">
              <a:lnSpc>
                <a:spcPct val="115000"/>
              </a:lnSpc>
              <a:spcBef>
                <a:spcPts val="0"/>
              </a:spcBef>
              <a:spcAft>
                <a:spcPts val="0"/>
              </a:spcAft>
              <a:buClr>
                <a:schemeClr val="dk1"/>
              </a:buClr>
              <a:buSzPts val="1200"/>
              <a:buFont typeface="Inter"/>
              <a:buAutoNum type="arabicPeriod"/>
            </a:pPr>
            <a:r>
              <a:rPr b="0" i="0" lang="en-GB" sz="1200" u="none" cap="none" strike="noStrike">
                <a:solidFill>
                  <a:srgbClr val="000000"/>
                </a:solidFill>
                <a:latin typeface="Rubik"/>
                <a:ea typeface="Rubik"/>
                <a:cs typeface="Rubik"/>
                <a:sym typeface="Rubik"/>
              </a:rPr>
              <a:t>Keputusan Menteri No. 209/P/2024 tentang Petunjuk Teknis Pelaksanaan Layanan Pembinaan dan Pengembangan Profesi Karir Dosen, Kemendikbudristek.</a:t>
            </a:r>
            <a:r>
              <a:rPr b="0" i="0" lang="en-GB" sz="1200" u="none" cap="none" strike="noStrike">
                <a:solidFill>
                  <a:schemeClr val="dk1"/>
                </a:solidFill>
                <a:latin typeface="Inter"/>
                <a:ea typeface="Inter"/>
                <a:cs typeface="Inter"/>
                <a:sym typeface="Inter"/>
              </a:rPr>
              <a:t>;</a:t>
            </a:r>
            <a:endParaRPr b="0" i="0" sz="1200" u="none" cap="none" strike="noStrike">
              <a:solidFill>
                <a:srgbClr val="000000"/>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g272578136f9_0_134"/>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260" name="Google Shape;260;g272578136f9_0_134"/>
          <p:cNvSpPr txBox="1"/>
          <p:nvPr/>
        </p:nvSpPr>
        <p:spPr>
          <a:xfrm>
            <a:off x="2958625" y="-1559050"/>
            <a:ext cx="5664000" cy="16254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762"/>
              </a:spcBef>
              <a:spcAft>
                <a:spcPts val="0"/>
              </a:spcAft>
              <a:buClr>
                <a:schemeClr val="dk1"/>
              </a:buClr>
              <a:buSzPts val="358"/>
              <a:buFont typeface="Arial"/>
              <a:buNone/>
            </a:pPr>
            <a:r>
              <a:t/>
            </a:r>
            <a:endParaRPr b="0" i="0" sz="1652" u="none" cap="none" strike="noStrike">
              <a:solidFill>
                <a:srgbClr val="F6F9F1"/>
              </a:solidFill>
              <a:latin typeface="Inter"/>
              <a:ea typeface="Inter"/>
              <a:cs typeface="Inter"/>
              <a:sym typeface="Inter"/>
            </a:endParaRPr>
          </a:p>
          <a:p>
            <a:pPr indent="0" lvl="0" marL="0" marR="0" rtl="0" algn="l">
              <a:lnSpc>
                <a:spcPct val="117857"/>
              </a:lnSpc>
              <a:spcBef>
                <a:spcPts val="0"/>
              </a:spcBef>
              <a:spcAft>
                <a:spcPts val="0"/>
              </a:spcAft>
              <a:buClr>
                <a:srgbClr val="000000"/>
              </a:buClr>
              <a:buSzPts val="358"/>
              <a:buFont typeface="Arial"/>
              <a:buNone/>
            </a:pPr>
            <a:r>
              <a:t/>
            </a:r>
            <a:endParaRPr b="0" i="0" sz="1750" u="none" cap="none" strike="noStrike">
              <a:solidFill>
                <a:srgbClr val="F6F9F1"/>
              </a:solidFill>
              <a:latin typeface="Inter"/>
              <a:ea typeface="Inter"/>
              <a:cs typeface="Inter"/>
              <a:sym typeface="Inter"/>
            </a:endParaRPr>
          </a:p>
        </p:txBody>
      </p:sp>
      <p:sp>
        <p:nvSpPr>
          <p:cNvPr id="261" name="Google Shape;261;g272578136f9_0_134"/>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62" name="Google Shape;262;g272578136f9_0_134"/>
          <p:cNvSpPr txBox="1"/>
          <p:nvPr/>
        </p:nvSpPr>
        <p:spPr>
          <a:xfrm>
            <a:off x="627550" y="3017000"/>
            <a:ext cx="6124200" cy="19446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4500" u="none" cap="none" strike="noStrike">
                <a:solidFill>
                  <a:srgbClr val="002C77"/>
                </a:solidFill>
                <a:latin typeface="Inter"/>
                <a:ea typeface="Inter"/>
                <a:cs typeface="Inter"/>
                <a:sym typeface="Inter"/>
              </a:rPr>
              <a:t>Pemutakhiran Data</a:t>
            </a:r>
            <a:br>
              <a:rPr b="1" i="0" lang="en-GB" sz="4500" u="none" cap="none" strike="noStrike">
                <a:solidFill>
                  <a:srgbClr val="002C77"/>
                </a:solidFill>
                <a:latin typeface="Inter"/>
                <a:ea typeface="Inter"/>
                <a:cs typeface="Inter"/>
                <a:sym typeface="Inter"/>
              </a:rPr>
            </a:br>
            <a:r>
              <a:rPr b="1" i="0" lang="en-GB" sz="4500" u="none" cap="none" strike="noStrike">
                <a:solidFill>
                  <a:srgbClr val="002C77"/>
                </a:solidFill>
                <a:latin typeface="Inter"/>
                <a:ea typeface="Inter"/>
                <a:cs typeface="Inter"/>
                <a:sym typeface="Inter"/>
              </a:rPr>
              <a:t>NIK Dosen</a:t>
            </a:r>
            <a:endParaRPr b="1" i="0" sz="4500" u="none" cap="none" strike="noStrike">
              <a:solidFill>
                <a:srgbClr val="002C77"/>
              </a:solidFill>
              <a:latin typeface="Inter"/>
              <a:ea typeface="Inter"/>
              <a:cs typeface="Inter"/>
              <a:sym typeface="Inter"/>
            </a:endParaRPr>
          </a:p>
        </p:txBody>
      </p:sp>
      <p:pic>
        <p:nvPicPr>
          <p:cNvPr id="263" name="Google Shape;263;g272578136f9_0_134"/>
          <p:cNvPicPr preferRelativeResize="0"/>
          <p:nvPr/>
        </p:nvPicPr>
        <p:blipFill rotWithShape="1">
          <a:blip r:embed="rId4">
            <a:alphaModFix/>
          </a:blip>
          <a:srcRect b="0" l="0" r="0" t="0"/>
          <a:stretch/>
        </p:blipFill>
        <p:spPr>
          <a:xfrm>
            <a:off x="559600" y="2001025"/>
            <a:ext cx="1159138" cy="866750"/>
          </a:xfrm>
          <a:prstGeom prst="rect">
            <a:avLst/>
          </a:prstGeom>
          <a:noFill/>
          <a:ln>
            <a:noFill/>
          </a:ln>
        </p:spPr>
      </p:pic>
      <p:sp>
        <p:nvSpPr>
          <p:cNvPr id="264" name="Google Shape;264;g272578136f9_0_134"/>
          <p:cNvSpPr txBox="1"/>
          <p:nvPr/>
        </p:nvSpPr>
        <p:spPr>
          <a:xfrm>
            <a:off x="580080" y="2080670"/>
            <a:ext cx="1159200" cy="645000"/>
          </a:xfrm>
          <a:prstGeom prst="rect">
            <a:avLst/>
          </a:prstGeom>
          <a:noFill/>
          <a:ln>
            <a:noFill/>
          </a:ln>
        </p:spPr>
        <p:txBody>
          <a:bodyPr anchorCtr="0" anchor="t" bIns="0" lIns="0" spcFirstLastPara="1" rIns="91425"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GB" sz="4200" u="none" cap="none" strike="noStrike">
                <a:solidFill>
                  <a:srgbClr val="002C77"/>
                </a:solidFill>
                <a:latin typeface="Inter Medium"/>
                <a:ea typeface="Inter Medium"/>
                <a:cs typeface="Inter Medium"/>
                <a:sym typeface="Inter Medium"/>
              </a:rPr>
              <a:t>02</a:t>
            </a:r>
            <a:endParaRPr b="0" i="0" sz="4200" u="none" cap="none" strike="noStrike">
              <a:solidFill>
                <a:srgbClr val="002C77"/>
              </a:solidFill>
              <a:latin typeface="Inter Medium"/>
              <a:ea typeface="Inter Medium"/>
              <a:cs typeface="Inter Medium"/>
              <a:sym typeface="Inter Medium"/>
            </a:endParaRPr>
          </a:p>
        </p:txBody>
      </p:sp>
      <p:sp>
        <p:nvSpPr>
          <p:cNvPr id="265" name="Google Shape;265;g272578136f9_0_134"/>
          <p:cNvSpPr txBox="1"/>
          <p:nvPr/>
        </p:nvSpPr>
        <p:spPr>
          <a:xfrm>
            <a:off x="627562" y="4509800"/>
            <a:ext cx="5664000" cy="71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0" i="0" lang="en-GB" sz="1600" u="none" cap="none" strike="noStrike">
                <a:solidFill>
                  <a:srgbClr val="002C77"/>
                </a:solidFill>
                <a:latin typeface="Inter"/>
                <a:ea typeface="Inter"/>
                <a:cs typeface="Inter"/>
                <a:sym typeface="Inter"/>
              </a:rPr>
              <a:t>Data dipadankan dengan data Kependudukan</a:t>
            </a:r>
            <a:br>
              <a:rPr b="0" i="0" lang="en-GB" sz="1600" u="none" cap="none" strike="noStrike">
                <a:solidFill>
                  <a:srgbClr val="002C77"/>
                </a:solidFill>
                <a:latin typeface="Inter"/>
                <a:ea typeface="Inter"/>
                <a:cs typeface="Inter"/>
                <a:sym typeface="Inter"/>
              </a:rPr>
            </a:br>
            <a:r>
              <a:rPr b="0" i="0" lang="en-GB" sz="1600" u="none" cap="none" strike="noStrike">
                <a:solidFill>
                  <a:srgbClr val="002C77"/>
                </a:solidFill>
                <a:latin typeface="Inter"/>
                <a:ea typeface="Inter"/>
                <a:cs typeface="Inter"/>
                <a:sym typeface="Inter"/>
              </a:rPr>
              <a:t>dan Pencatatan Sipil (Dukcapil)</a:t>
            </a:r>
            <a:endParaRPr b="0" i="0" sz="1800" u="none" cap="none" strike="noStrike">
              <a:solidFill>
                <a:srgbClr val="002C77"/>
              </a:solidFill>
              <a:latin typeface="Inter"/>
              <a:ea typeface="Inter"/>
              <a:cs typeface="Inter"/>
              <a:sym typeface="Inter"/>
            </a:endParaRPr>
          </a:p>
        </p:txBody>
      </p:sp>
      <p:sp>
        <p:nvSpPr>
          <p:cNvPr id="266" name="Google Shape;266;g272578136f9_0_134"/>
          <p:cNvSpPr txBox="1"/>
          <p:nvPr/>
        </p:nvSpPr>
        <p:spPr>
          <a:xfrm>
            <a:off x="3007475" y="1450825"/>
            <a:ext cx="50385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id="267" name="Google Shape;267;g272578136f9_0_134"/>
          <p:cNvPicPr preferRelativeResize="0"/>
          <p:nvPr/>
        </p:nvPicPr>
        <p:blipFill rotWithShape="1">
          <a:blip r:embed="rId5">
            <a:alphaModFix/>
          </a:blip>
          <a:srcRect b="24868" l="0" r="-805" t="0"/>
          <a:stretch/>
        </p:blipFill>
        <p:spPr>
          <a:xfrm>
            <a:off x="6826575" y="1595400"/>
            <a:ext cx="5528100" cy="3587100"/>
          </a:xfrm>
          <a:prstGeom prst="roundRect">
            <a:avLst>
              <a:gd fmla="val 1267" name="adj"/>
            </a:avLst>
          </a:prstGeom>
          <a:noFill/>
          <a:ln>
            <a:noFill/>
          </a:ln>
        </p:spPr>
      </p:pic>
      <p:sp>
        <p:nvSpPr>
          <p:cNvPr id="268" name="Google Shape;268;g272578136f9_0_134"/>
          <p:cNvSpPr txBox="1"/>
          <p:nvPr/>
        </p:nvSpPr>
        <p:spPr>
          <a:xfrm>
            <a:off x="6868925" y="2016125"/>
            <a:ext cx="681000" cy="278100"/>
          </a:xfrm>
          <a:prstGeom prst="rect">
            <a:avLst/>
          </a:prstGeom>
          <a:solidFill>
            <a:srgbClr val="223A54"/>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72578136f9_0_148"/>
          <p:cNvSpPr txBox="1"/>
          <p:nvPr/>
        </p:nvSpPr>
        <p:spPr>
          <a:xfrm>
            <a:off x="-1546550" y="16375"/>
            <a:ext cx="1471500" cy="455100"/>
          </a:xfrm>
          <a:prstGeom prst="rect">
            <a:avLst/>
          </a:prstGeom>
          <a:solidFill>
            <a:srgbClr val="FF8C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Ditdaya/KLSD</a:t>
            </a:r>
            <a:endParaRPr b="1" i="0" sz="1400" u="none" cap="none" strike="noStrike">
              <a:solidFill>
                <a:srgbClr val="000000"/>
              </a:solidFill>
              <a:latin typeface="Arial"/>
              <a:ea typeface="Arial"/>
              <a:cs typeface="Arial"/>
              <a:sym typeface="Arial"/>
            </a:endParaRPr>
          </a:p>
        </p:txBody>
      </p:sp>
      <p:sp>
        <p:nvSpPr>
          <p:cNvPr id="275" name="Google Shape;275;g272578136f9_0_148"/>
          <p:cNvSpPr txBox="1"/>
          <p:nvPr>
            <p:ph idx="12" type="sldNum"/>
          </p:nvPr>
        </p:nvSpPr>
        <p:spPr>
          <a:xfrm>
            <a:off x="11231579" y="6470996"/>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100"/>
              <a:buNone/>
            </a:pPr>
            <a:fld id="{00000000-1234-1234-1234-123412341234}" type="slidenum">
              <a:rPr lang="en-GB"/>
              <a:t>‹#›</a:t>
            </a:fld>
            <a:endParaRPr/>
          </a:p>
        </p:txBody>
      </p:sp>
      <p:sp>
        <p:nvSpPr>
          <p:cNvPr id="276" name="Google Shape;276;g272578136f9_0_148"/>
          <p:cNvSpPr txBox="1"/>
          <p:nvPr/>
        </p:nvSpPr>
        <p:spPr>
          <a:xfrm>
            <a:off x="652594" y="284750"/>
            <a:ext cx="5406300" cy="48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GB" sz="3000" u="none" cap="none" strike="noStrike">
                <a:solidFill>
                  <a:srgbClr val="0D24B6"/>
                </a:solidFill>
                <a:latin typeface="Inter"/>
                <a:ea typeface="Inter"/>
                <a:cs typeface="Inter"/>
                <a:sym typeface="Inter"/>
              </a:rPr>
              <a:t>Landasan Hukum (1/2)</a:t>
            </a:r>
            <a:endParaRPr b="1" i="0" sz="3000" u="none" cap="none" strike="noStrike">
              <a:solidFill>
                <a:srgbClr val="0D24B6"/>
              </a:solidFill>
              <a:latin typeface="Inter"/>
              <a:ea typeface="Inter"/>
              <a:cs typeface="Inter"/>
              <a:sym typeface="Inter"/>
            </a:endParaRPr>
          </a:p>
        </p:txBody>
      </p:sp>
      <p:sp>
        <p:nvSpPr>
          <p:cNvPr id="277" name="Google Shape;277;g272578136f9_0_148"/>
          <p:cNvSpPr txBox="1"/>
          <p:nvPr/>
        </p:nvSpPr>
        <p:spPr>
          <a:xfrm>
            <a:off x="495300" y="1470525"/>
            <a:ext cx="5601300" cy="4687200"/>
          </a:xfrm>
          <a:prstGeom prst="rect">
            <a:avLst/>
          </a:prstGeom>
          <a:solidFill>
            <a:srgbClr val="DFEEFE"/>
          </a:solidFill>
          <a:ln>
            <a:noFill/>
          </a:ln>
        </p:spPr>
        <p:txBody>
          <a:bodyPr anchorCtr="0" anchor="t" bIns="0" lIns="0" spcFirstLastPara="1" rIns="0" wrap="square" tIns="0">
            <a:noAutofit/>
          </a:bodyPr>
          <a:lstStyle/>
          <a:p>
            <a:pPr indent="0" lvl="0" marL="179999" marR="179701" rtl="0" algn="l">
              <a:lnSpc>
                <a:spcPct val="90000"/>
              </a:lnSpc>
              <a:spcBef>
                <a:spcPts val="0"/>
              </a:spcBef>
              <a:spcAft>
                <a:spcPts val="0"/>
              </a:spcAft>
              <a:buClr>
                <a:srgbClr val="000000"/>
              </a:buClr>
              <a:buSzPts val="1300"/>
              <a:buFont typeface="Arial"/>
              <a:buNone/>
            </a:pPr>
            <a:r>
              <a:t/>
            </a:r>
            <a:endParaRPr b="1" i="0" sz="1300" u="none" cap="none" strike="noStrike">
              <a:solidFill>
                <a:srgbClr val="000000"/>
              </a:solidFill>
              <a:latin typeface="Inter"/>
              <a:ea typeface="Inter"/>
              <a:cs typeface="Inter"/>
              <a:sym typeface="Inter"/>
            </a:endParaRPr>
          </a:p>
          <a:p>
            <a:pPr indent="0" lvl="0" marL="179999" marR="179701" rtl="0" algn="l">
              <a:lnSpc>
                <a:spcPct val="90000"/>
              </a:lnSpc>
              <a:spcBef>
                <a:spcPts val="0"/>
              </a:spcBef>
              <a:spcAft>
                <a:spcPts val="0"/>
              </a:spcAft>
              <a:buClr>
                <a:srgbClr val="000000"/>
              </a:buClr>
              <a:buSzPts val="1300"/>
              <a:buFont typeface="Arial"/>
              <a:buNone/>
            </a:pPr>
            <a:r>
              <a:rPr b="1" i="0" lang="en-GB" sz="1300" u="none" cap="none" strike="noStrike">
                <a:solidFill>
                  <a:srgbClr val="000000"/>
                </a:solidFill>
                <a:latin typeface="Inter"/>
                <a:ea typeface="Inter"/>
                <a:cs typeface="Inter"/>
                <a:sym typeface="Inter"/>
              </a:rPr>
              <a:t>Definisi Dosen</a:t>
            </a:r>
            <a:endParaRPr b="1" i="0" sz="1300" u="none" cap="none" strike="noStrike">
              <a:solidFill>
                <a:srgbClr val="000000"/>
              </a:solidFill>
              <a:latin typeface="Inter"/>
              <a:ea typeface="Inter"/>
              <a:cs typeface="Inter"/>
              <a:sym typeface="Inter"/>
            </a:endParaRPr>
          </a:p>
          <a:p>
            <a:pPr indent="0" lvl="0" marL="179999" marR="179701" rtl="0" algn="l">
              <a:lnSpc>
                <a:spcPct val="90000"/>
              </a:lnSpc>
              <a:spcBef>
                <a:spcPts val="800"/>
              </a:spcBef>
              <a:spcAft>
                <a:spcPts val="0"/>
              </a:spcAft>
              <a:buClr>
                <a:srgbClr val="000000"/>
              </a:buClr>
              <a:buSzPts val="1300"/>
              <a:buFont typeface="Arial"/>
              <a:buNone/>
            </a:pPr>
            <a:r>
              <a:rPr b="0" i="0" lang="en-GB" sz="1300" u="none" cap="none" strike="noStrike">
                <a:solidFill>
                  <a:srgbClr val="000000"/>
                </a:solidFill>
                <a:latin typeface="Inter"/>
                <a:ea typeface="Inter"/>
                <a:cs typeface="Inter"/>
                <a:sym typeface="Inter"/>
              </a:rPr>
              <a:t>UU Guru Dosen 14/2005</a:t>
            </a:r>
            <a:endParaRPr b="0" i="0" sz="1300" u="none" cap="none" strike="noStrike">
              <a:solidFill>
                <a:srgbClr val="000000"/>
              </a:solidFill>
              <a:latin typeface="Inter"/>
              <a:ea typeface="Inter"/>
              <a:cs typeface="Inter"/>
              <a:sym typeface="Inter"/>
            </a:endParaRPr>
          </a:p>
          <a:p>
            <a:pPr indent="-82550" lvl="0" marL="360000" marR="179701" rtl="0" algn="just">
              <a:lnSpc>
                <a:spcPct val="90000"/>
              </a:lnSpc>
              <a:spcBef>
                <a:spcPts val="800"/>
              </a:spcBef>
              <a:spcAft>
                <a:spcPts val="0"/>
              </a:spcAft>
              <a:buClr>
                <a:srgbClr val="000000"/>
              </a:buClr>
              <a:buSzPts val="1300"/>
              <a:buFont typeface="Inter"/>
              <a:buChar char="●"/>
            </a:pPr>
            <a:r>
              <a:rPr b="1" i="0" lang="en-GB" sz="1300" u="none" cap="none" strike="noStrike">
                <a:solidFill>
                  <a:srgbClr val="000000"/>
                </a:solidFill>
                <a:latin typeface="Inter"/>
                <a:ea typeface="Inter"/>
                <a:cs typeface="Inter"/>
                <a:sym typeface="Inter"/>
              </a:rPr>
              <a:t>Pasal 1 ayat [2]:</a:t>
            </a:r>
            <a:r>
              <a:rPr b="0" i="0" lang="en-GB" sz="1300" u="none" cap="none" strike="noStrike">
                <a:solidFill>
                  <a:srgbClr val="000000"/>
                </a:solidFill>
                <a:latin typeface="Inter"/>
                <a:ea typeface="Inter"/>
                <a:cs typeface="Inter"/>
                <a:sym typeface="Inter"/>
              </a:rPr>
              <a:t> Dosen adalah pendidik profesional dan ilmuwan dengan </a:t>
            </a:r>
            <a:r>
              <a:rPr b="1" i="0" lang="en-GB" sz="1300" u="sng" cap="none" strike="noStrike">
                <a:solidFill>
                  <a:srgbClr val="000000"/>
                </a:solidFill>
                <a:latin typeface="Inter"/>
                <a:ea typeface="Inter"/>
                <a:cs typeface="Inter"/>
                <a:sym typeface="Inter"/>
              </a:rPr>
              <a:t>tugas utama</a:t>
            </a:r>
            <a:r>
              <a:rPr b="0" i="0" lang="en-GB" sz="1300" u="none" cap="none" strike="noStrike">
                <a:solidFill>
                  <a:srgbClr val="000000"/>
                </a:solidFill>
                <a:latin typeface="Inter"/>
                <a:ea typeface="Inter"/>
                <a:cs typeface="Inter"/>
                <a:sym typeface="Inter"/>
              </a:rPr>
              <a:t> mentransformasikan, mengembangkan, dan menyebarluaskan ilmu pengetahuan, teknologi, dan seni melalui pendidikan, penelitian, dan pengabdian kepada masyarakat.</a:t>
            </a:r>
            <a:endParaRPr b="0" i="0" sz="1300" u="none" cap="none" strike="noStrike">
              <a:solidFill>
                <a:srgbClr val="000000"/>
              </a:solidFill>
              <a:latin typeface="Inter"/>
              <a:ea typeface="Inter"/>
              <a:cs typeface="Inter"/>
              <a:sym typeface="Inter"/>
            </a:endParaRPr>
          </a:p>
          <a:p>
            <a:pPr indent="0" lvl="0" marL="457200" marR="179701" rtl="0" algn="just">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82550" lvl="0" marL="360000" marR="179701" rtl="0" algn="just">
              <a:lnSpc>
                <a:spcPct val="90000"/>
              </a:lnSpc>
              <a:spcBef>
                <a:spcPts val="800"/>
              </a:spcBef>
              <a:spcAft>
                <a:spcPts val="0"/>
              </a:spcAft>
              <a:buClr>
                <a:srgbClr val="000000"/>
              </a:buClr>
              <a:buSzPts val="1300"/>
              <a:buFont typeface="Inter"/>
              <a:buChar char="●"/>
            </a:pPr>
            <a:r>
              <a:rPr b="1" i="0" lang="en-GB" sz="1300" u="none" cap="none" strike="noStrike">
                <a:solidFill>
                  <a:srgbClr val="000000"/>
                </a:solidFill>
                <a:latin typeface="Inter"/>
                <a:ea typeface="Inter"/>
                <a:cs typeface="Inter"/>
                <a:sym typeface="Inter"/>
              </a:rPr>
              <a:t>Pasal 1 ayat [3]: </a:t>
            </a:r>
            <a:r>
              <a:rPr b="0" i="0" lang="en-GB" sz="1300" u="none" cap="none" strike="noStrike">
                <a:solidFill>
                  <a:srgbClr val="000000"/>
                </a:solidFill>
                <a:latin typeface="Inter"/>
                <a:ea typeface="Inter"/>
                <a:cs typeface="Inter"/>
                <a:sym typeface="Inter"/>
              </a:rPr>
              <a:t>Guru besar atau profesor yang selanjutnya disebut profesor adalah jabatan fungsional tertinggi bagi dosen yang masih mengajar di lingkungan satuan pendidikan tinggi.</a:t>
            </a:r>
            <a:endParaRPr b="0" i="0" sz="1300" u="none" cap="none" strike="noStrike">
              <a:solidFill>
                <a:srgbClr val="000000"/>
              </a:solidFill>
              <a:latin typeface="Inter"/>
              <a:ea typeface="Inter"/>
              <a:cs typeface="Inter"/>
              <a:sym typeface="Inter"/>
            </a:endParaRPr>
          </a:p>
          <a:p>
            <a:pPr indent="0" lvl="0" marL="457200" marR="179701" rtl="0" algn="just">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82550" lvl="0" marL="360000" marR="179701" rtl="0" algn="just">
              <a:lnSpc>
                <a:spcPct val="90000"/>
              </a:lnSpc>
              <a:spcBef>
                <a:spcPts val="800"/>
              </a:spcBef>
              <a:spcAft>
                <a:spcPts val="0"/>
              </a:spcAft>
              <a:buClr>
                <a:srgbClr val="000000"/>
              </a:buClr>
              <a:buSzPts val="1300"/>
              <a:buFont typeface="Inter"/>
              <a:buChar char="●"/>
            </a:pPr>
            <a:r>
              <a:rPr b="1" i="0" lang="en-GB" sz="1300" u="none" cap="none" strike="noStrike">
                <a:solidFill>
                  <a:srgbClr val="000000"/>
                </a:solidFill>
                <a:latin typeface="Inter"/>
                <a:ea typeface="Inter"/>
                <a:cs typeface="Inter"/>
                <a:sym typeface="Inter"/>
              </a:rPr>
              <a:t>Pasal 45:</a:t>
            </a:r>
            <a:r>
              <a:rPr b="0" i="0" lang="en-GB" sz="1300" u="none" cap="none" strike="noStrike">
                <a:solidFill>
                  <a:srgbClr val="000000"/>
                </a:solidFill>
                <a:latin typeface="Inter"/>
                <a:ea typeface="Inter"/>
                <a:cs typeface="Inter"/>
                <a:sym typeface="Inter"/>
              </a:rPr>
              <a:t> Dosen </a:t>
            </a:r>
            <a:r>
              <a:rPr b="1" i="0" lang="en-GB" sz="1300" u="sng" cap="none" strike="noStrike">
                <a:solidFill>
                  <a:srgbClr val="000000"/>
                </a:solidFill>
                <a:latin typeface="Inter"/>
                <a:ea typeface="Inter"/>
                <a:cs typeface="Inter"/>
                <a:sym typeface="Inter"/>
              </a:rPr>
              <a:t>wajib</a:t>
            </a:r>
            <a:r>
              <a:rPr b="0" i="0" lang="en-GB" sz="1300" u="none" cap="none" strike="noStrike">
                <a:solidFill>
                  <a:srgbClr val="000000"/>
                </a:solidFill>
                <a:latin typeface="Inter"/>
                <a:ea typeface="Inter"/>
                <a:cs typeface="Inter"/>
                <a:sym typeface="Inter"/>
              </a:rPr>
              <a:t> memiliki kualifikasi akademik, kompetensi, sertifikat pendidik, sehat jasmani dan rohani, dan memenuhi kualifikasi lain yang dipersyaratkan satuan pendidikan tinggi tempat bertugas, serta memiliki kemampuan untuk mewujudkan tujuan pendidikan nasional.</a:t>
            </a:r>
            <a:endParaRPr b="0" i="0" sz="1300" u="none" cap="none" strike="noStrike">
              <a:solidFill>
                <a:srgbClr val="000000"/>
              </a:solidFill>
              <a:latin typeface="Inter"/>
              <a:ea typeface="Inter"/>
              <a:cs typeface="Inter"/>
              <a:sym typeface="Inter"/>
            </a:endParaRPr>
          </a:p>
        </p:txBody>
      </p:sp>
      <p:sp>
        <p:nvSpPr>
          <p:cNvPr id="278" name="Google Shape;278;g272578136f9_0_148"/>
          <p:cNvSpPr txBox="1"/>
          <p:nvPr/>
        </p:nvSpPr>
        <p:spPr>
          <a:xfrm>
            <a:off x="6247725" y="1465775"/>
            <a:ext cx="5601300" cy="4687200"/>
          </a:xfrm>
          <a:prstGeom prst="rect">
            <a:avLst/>
          </a:prstGeom>
          <a:solidFill>
            <a:srgbClr val="DFEEFE"/>
          </a:solidFill>
          <a:ln>
            <a:noFill/>
          </a:ln>
        </p:spPr>
        <p:txBody>
          <a:bodyPr anchorCtr="0" anchor="t" bIns="0" lIns="0" spcFirstLastPara="1" rIns="0" wrap="square" tIns="0">
            <a:noAutofit/>
          </a:bodyPr>
          <a:lstStyle/>
          <a:p>
            <a:pPr indent="0" lvl="0" marL="457200" marR="207115" rtl="0" algn="just">
              <a:lnSpc>
                <a:spcPct val="90000"/>
              </a:lnSpc>
              <a:spcBef>
                <a:spcPts val="0"/>
              </a:spcBef>
              <a:spcAft>
                <a:spcPts val="0"/>
              </a:spcAft>
              <a:buClr>
                <a:srgbClr val="000000"/>
              </a:buClr>
              <a:buSzPts val="1300"/>
              <a:buFont typeface="Arial"/>
              <a:buNone/>
            </a:pPr>
            <a:r>
              <a:t/>
            </a:r>
            <a:endParaRPr b="1" i="0" sz="1300" u="none" cap="none" strike="noStrike">
              <a:solidFill>
                <a:srgbClr val="000000"/>
              </a:solidFill>
              <a:latin typeface="Inter"/>
              <a:ea typeface="Inter"/>
              <a:cs typeface="Inter"/>
              <a:sym typeface="Inter"/>
            </a:endParaRPr>
          </a:p>
          <a:p>
            <a:pPr indent="-311149" lvl="0" marL="540000" marR="207115" rtl="0" algn="just">
              <a:lnSpc>
                <a:spcPct val="9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Peraturan Presiden Nomor 95 Tahun 2018 tentang Sistem Pemerintahan Berbasis Elektronik</a:t>
            </a:r>
            <a:endParaRPr b="1" i="0" sz="1300" u="none" cap="none" strike="noStrike">
              <a:solidFill>
                <a:srgbClr val="000000"/>
              </a:solidFill>
              <a:latin typeface="Inter"/>
              <a:ea typeface="Inter"/>
              <a:cs typeface="Inter"/>
              <a:sym typeface="Inter"/>
            </a:endParaRPr>
          </a:p>
          <a:p>
            <a:pPr indent="-311149" lvl="0" marL="540000" marR="207115" rtl="0" algn="just">
              <a:lnSpc>
                <a:spcPct val="9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Peraturan Presiden Nomor 39 Tahun 2019 tentang Satu Data Indonesia</a:t>
            </a:r>
            <a:endParaRPr b="1" i="0" sz="1300" u="none" cap="none" strike="noStrike">
              <a:solidFill>
                <a:srgbClr val="000000"/>
              </a:solidFill>
              <a:latin typeface="Inter"/>
              <a:ea typeface="Inter"/>
              <a:cs typeface="Inter"/>
              <a:sym typeface="Inter"/>
            </a:endParaRPr>
          </a:p>
          <a:p>
            <a:pPr indent="-311149" lvl="0" marL="540000" marR="207115" rtl="0" algn="just">
              <a:lnSpc>
                <a:spcPct val="90000"/>
              </a:lnSpc>
              <a:spcBef>
                <a:spcPts val="0"/>
              </a:spcBef>
              <a:spcAft>
                <a:spcPts val="0"/>
              </a:spcAft>
              <a:buClr>
                <a:srgbClr val="000000"/>
              </a:buClr>
              <a:buSzPts val="1300"/>
              <a:buFont typeface="Inter"/>
              <a:buAutoNum type="arabicPeriod"/>
            </a:pPr>
            <a:r>
              <a:rPr b="1" i="0" lang="en-GB" sz="1300" u="none" cap="none" strike="noStrike">
                <a:solidFill>
                  <a:srgbClr val="000000"/>
                </a:solidFill>
                <a:latin typeface="Inter"/>
                <a:ea typeface="Inter"/>
                <a:cs typeface="Inter"/>
                <a:sym typeface="Inter"/>
              </a:rPr>
              <a:t>Permendikbudristek 31 Nomor 2022 tentang Satu Data Pendidikan, Kebudayaan, Riset dan Teknologi</a:t>
            </a:r>
            <a:endParaRPr b="1" i="0" sz="1300" u="none" cap="none" strike="noStrike">
              <a:solidFill>
                <a:srgbClr val="000000"/>
              </a:solidFill>
              <a:latin typeface="Inter"/>
              <a:ea typeface="Inter"/>
              <a:cs typeface="Inter"/>
              <a:sym typeface="Inter"/>
            </a:endParaRPr>
          </a:p>
          <a:p>
            <a:pPr indent="-311149" lvl="0" marL="899999" marR="207115" rtl="0" algn="just">
              <a:lnSpc>
                <a:spcPct val="90000"/>
              </a:lnSpc>
              <a:spcBef>
                <a:spcPts val="0"/>
              </a:spcBef>
              <a:spcAft>
                <a:spcPts val="0"/>
              </a:spcAft>
              <a:buClr>
                <a:srgbClr val="000000"/>
              </a:buClr>
              <a:buSzPts val="1300"/>
              <a:buFont typeface="Inter"/>
              <a:buChar char="●"/>
            </a:pPr>
            <a:r>
              <a:rPr b="1" i="0" lang="en-GB" sz="1300" u="none" cap="none" strike="noStrike">
                <a:solidFill>
                  <a:srgbClr val="000000"/>
                </a:solidFill>
                <a:latin typeface="Inter"/>
                <a:ea typeface="Inter"/>
                <a:cs typeface="Inter"/>
                <a:sym typeface="Inter"/>
              </a:rPr>
              <a:t>Pasal 1 ayat [2]: </a:t>
            </a:r>
            <a:r>
              <a:rPr b="0" i="0" lang="en-GB" sz="1300" u="none" cap="none" strike="noStrike">
                <a:solidFill>
                  <a:srgbClr val="000000"/>
                </a:solidFill>
                <a:latin typeface="Inter"/>
                <a:ea typeface="Inter"/>
                <a:cs typeface="Inter"/>
                <a:sym typeface="Inter"/>
              </a:rPr>
              <a:t>Satu Data Indonesia adalah kebijakan tata kelola data pemerintah untuk menghasilkan data yang akurat, mutakhir, terpadu, dan dapat dipertanggungjawabkan, serta mudah diakses dan dibagipakaikan antar instansi pusat dan instansi daerah melalui pemenuhan Standar Data, Metadata, Interoperabilitas Data, dan menggunakan Kode Referensi dan Data Induk.</a:t>
            </a:r>
            <a:endParaRPr b="0" i="0" sz="1300" u="none" cap="none" strike="noStrike">
              <a:solidFill>
                <a:srgbClr val="000000"/>
              </a:solidFill>
              <a:latin typeface="Inter"/>
              <a:ea typeface="Inter"/>
              <a:cs typeface="Inter"/>
              <a:sym typeface="Inter"/>
            </a:endParaRPr>
          </a:p>
          <a:p>
            <a:pPr indent="-311149" lvl="0" marL="899999" marR="207115" rtl="0" algn="just">
              <a:lnSpc>
                <a:spcPct val="90000"/>
              </a:lnSpc>
              <a:spcBef>
                <a:spcPts val="0"/>
              </a:spcBef>
              <a:spcAft>
                <a:spcPts val="0"/>
              </a:spcAft>
              <a:buClr>
                <a:srgbClr val="000000"/>
              </a:buClr>
              <a:buSzPts val="1300"/>
              <a:buFont typeface="Inter"/>
              <a:buChar char="●"/>
            </a:pPr>
            <a:r>
              <a:rPr b="1" i="0" lang="en-GB" sz="1300" u="none" cap="none" strike="noStrike">
                <a:solidFill>
                  <a:srgbClr val="000000"/>
                </a:solidFill>
                <a:latin typeface="Inter"/>
                <a:ea typeface="Inter"/>
                <a:cs typeface="Inter"/>
                <a:sym typeface="Inter"/>
              </a:rPr>
              <a:t>Pasal 3 ayat [2]:</a:t>
            </a:r>
            <a:r>
              <a:rPr b="0" i="0" lang="en-GB" sz="1300" u="none" cap="none" strike="noStrike">
                <a:solidFill>
                  <a:srgbClr val="000000"/>
                </a:solidFill>
                <a:latin typeface="Inter"/>
                <a:ea typeface="Inter"/>
                <a:cs typeface="Inter"/>
                <a:sym typeface="Inter"/>
              </a:rPr>
              <a:t> Data pendidikan meliputi:</a:t>
            </a:r>
            <a:endParaRPr b="0" i="0" sz="1300" u="none" cap="none" strike="noStrike">
              <a:solidFill>
                <a:srgbClr val="000000"/>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0" i="0" sz="1300" u="none" cap="none" strike="noStrike">
              <a:solidFill>
                <a:srgbClr val="000000"/>
              </a:solidFill>
              <a:latin typeface="Inter"/>
              <a:ea typeface="Inter"/>
              <a:cs typeface="Inter"/>
              <a:sym typeface="Inter"/>
            </a:endParaRPr>
          </a:p>
          <a:p>
            <a:pPr indent="0" lvl="0" marL="0" marR="0" rtl="0" algn="l">
              <a:lnSpc>
                <a:spcPct val="90000"/>
              </a:lnSpc>
              <a:spcBef>
                <a:spcPts val="800"/>
              </a:spcBef>
              <a:spcAft>
                <a:spcPts val="0"/>
              </a:spcAft>
              <a:buClr>
                <a:srgbClr val="000000"/>
              </a:buClr>
              <a:buSzPts val="1300"/>
              <a:buFont typeface="Arial"/>
              <a:buNone/>
            </a:pPr>
            <a:r>
              <a:t/>
            </a:r>
            <a:endParaRPr b="1" i="0" sz="1300" u="none" cap="none" strike="noStrike">
              <a:solidFill>
                <a:srgbClr val="000000"/>
              </a:solidFill>
              <a:latin typeface="Inter"/>
              <a:ea typeface="Inter"/>
              <a:cs typeface="Inter"/>
              <a:sym typeface="Inter"/>
            </a:endParaRPr>
          </a:p>
        </p:txBody>
      </p:sp>
      <p:sp>
        <p:nvSpPr>
          <p:cNvPr id="279" name="Google Shape;279;g272578136f9_0_148"/>
          <p:cNvSpPr txBox="1"/>
          <p:nvPr/>
        </p:nvSpPr>
        <p:spPr>
          <a:xfrm>
            <a:off x="495300" y="990600"/>
            <a:ext cx="5659200" cy="4035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800"/>
              </a:spcBef>
              <a:spcAft>
                <a:spcPts val="0"/>
              </a:spcAft>
              <a:buClr>
                <a:srgbClr val="000000"/>
              </a:buClr>
              <a:buSzPts val="1600"/>
              <a:buFont typeface="Arial"/>
              <a:buNone/>
            </a:pPr>
            <a:r>
              <a:rPr b="1" i="0" lang="en-GB" sz="1600" u="none" cap="none" strike="noStrike">
                <a:solidFill>
                  <a:srgbClr val="000000"/>
                </a:solidFill>
                <a:latin typeface="Inter"/>
                <a:ea typeface="Inter"/>
                <a:cs typeface="Inter"/>
                <a:sym typeface="Inter"/>
              </a:rPr>
              <a:t>UU Guru Dosen 14/2005 &amp; UU Pendidikan Tinggi 12/2012</a:t>
            </a:r>
            <a:endParaRPr b="1" i="0" sz="1600" u="none" cap="none" strike="noStrike">
              <a:solidFill>
                <a:srgbClr val="000000"/>
              </a:solidFill>
              <a:latin typeface="Inter"/>
              <a:ea typeface="Inter"/>
              <a:cs typeface="Inter"/>
              <a:sym typeface="Inter"/>
            </a:endParaRPr>
          </a:p>
        </p:txBody>
      </p:sp>
      <p:sp>
        <p:nvSpPr>
          <p:cNvPr id="280" name="Google Shape;280;g272578136f9_0_148"/>
          <p:cNvSpPr txBox="1"/>
          <p:nvPr/>
        </p:nvSpPr>
        <p:spPr>
          <a:xfrm>
            <a:off x="6386989" y="990597"/>
            <a:ext cx="5309700" cy="4035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800"/>
              </a:spcBef>
              <a:spcAft>
                <a:spcPts val="0"/>
              </a:spcAft>
              <a:buClr>
                <a:srgbClr val="000000"/>
              </a:buClr>
              <a:buSzPts val="1700"/>
              <a:buFont typeface="Arial"/>
              <a:buNone/>
            </a:pPr>
            <a:r>
              <a:rPr b="1" i="0" lang="en-GB" sz="1700" u="none" cap="none" strike="noStrike">
                <a:solidFill>
                  <a:srgbClr val="000000"/>
                </a:solidFill>
                <a:latin typeface="Inter"/>
                <a:ea typeface="Inter"/>
                <a:cs typeface="Inter"/>
                <a:sym typeface="Inter"/>
              </a:rPr>
              <a:t>Satu Data</a:t>
            </a:r>
            <a:endParaRPr b="1" i="0" sz="1700" u="none" cap="none" strike="noStrike">
              <a:solidFill>
                <a:srgbClr val="000000"/>
              </a:solidFill>
              <a:latin typeface="Inter"/>
              <a:ea typeface="Inter"/>
              <a:cs typeface="Inter"/>
              <a:sym typeface="Inter"/>
            </a:endParaRPr>
          </a:p>
        </p:txBody>
      </p:sp>
      <p:sp>
        <p:nvSpPr>
          <p:cNvPr id="281" name="Google Shape;281;g272578136f9_0_148"/>
          <p:cNvSpPr/>
          <p:nvPr/>
        </p:nvSpPr>
        <p:spPr>
          <a:xfrm>
            <a:off x="6971275" y="4537225"/>
            <a:ext cx="1084200" cy="1478400"/>
          </a:xfrm>
          <a:prstGeom prst="rect">
            <a:avLst/>
          </a:prstGeom>
          <a:solidFill>
            <a:srgbClr val="FFFFFF"/>
          </a:solidFill>
          <a:ln cap="flat" cmpd="sng" w="9525">
            <a:solidFill>
              <a:srgbClr val="000000"/>
            </a:solidFill>
            <a:prstDash val="dot"/>
            <a:round/>
            <a:headEnd len="sm" w="sm" type="none"/>
            <a:tailEnd len="sm" w="sm" type="none"/>
          </a:ln>
        </p:spPr>
        <p:txBody>
          <a:bodyPr anchorCtr="0" anchor="ctr" bIns="62200" lIns="62200" spcFirstLastPara="1" rIns="62200" wrap="square" tIns="62200">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Inter"/>
                <a:ea typeface="Inter"/>
                <a:cs typeface="Inter"/>
                <a:sym typeface="Inter"/>
              </a:rPr>
              <a:t>Data</a:t>
            </a:r>
            <a:endParaRPr b="1" i="0" sz="1200" u="none" cap="none" strike="noStrike">
              <a:solidFill>
                <a:srgbClr val="000000"/>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000000"/>
                </a:solidFill>
                <a:latin typeface="Inter"/>
                <a:ea typeface="Inter"/>
                <a:cs typeface="Inter"/>
                <a:sym typeface="Inter"/>
              </a:rPr>
              <a:t>Pendidikan</a:t>
            </a:r>
            <a:endParaRPr b="1" i="0" sz="1200" u="none" cap="none" strike="noStrike">
              <a:solidFill>
                <a:srgbClr val="000000"/>
              </a:solidFill>
              <a:latin typeface="Inter"/>
              <a:ea typeface="Inter"/>
              <a:cs typeface="Inter"/>
              <a:sym typeface="Inter"/>
            </a:endParaRPr>
          </a:p>
        </p:txBody>
      </p:sp>
      <p:sp>
        <p:nvSpPr>
          <p:cNvPr id="282" name="Google Shape;282;g272578136f9_0_148"/>
          <p:cNvSpPr/>
          <p:nvPr/>
        </p:nvSpPr>
        <p:spPr>
          <a:xfrm>
            <a:off x="8130720" y="4537225"/>
            <a:ext cx="3391800" cy="1478400"/>
          </a:xfrm>
          <a:prstGeom prst="rect">
            <a:avLst/>
          </a:prstGeom>
          <a:solidFill>
            <a:srgbClr val="FFFFFF"/>
          </a:solidFill>
          <a:ln cap="flat" cmpd="sng" w="9525">
            <a:solidFill>
              <a:srgbClr val="000000"/>
            </a:solidFill>
            <a:prstDash val="dot"/>
            <a:round/>
            <a:headEnd len="sm" w="sm" type="none"/>
            <a:tailEnd len="sm" w="sm" type="none"/>
          </a:ln>
        </p:spPr>
        <p:txBody>
          <a:bodyPr anchorCtr="0" anchor="ctr" bIns="62200" lIns="62200" spcFirstLastPara="1" rIns="62200" wrap="square" tIns="62200">
            <a:noAutofit/>
          </a:bodyPr>
          <a:lstStyle/>
          <a:p>
            <a:pPr indent="-228600" lvl="0" marL="304800" marR="0" rtl="0" algn="l">
              <a:lnSpc>
                <a:spcPct val="100000"/>
              </a:lnSpc>
              <a:spcBef>
                <a:spcPts val="0"/>
              </a:spcBef>
              <a:spcAft>
                <a:spcPts val="0"/>
              </a:spcAft>
              <a:buClr>
                <a:srgbClr val="000000"/>
              </a:buClr>
              <a:buSzPts val="1200"/>
              <a:buFont typeface="Inter"/>
              <a:buAutoNum type="arabicPeriod"/>
            </a:pPr>
            <a:r>
              <a:rPr b="0" i="0" lang="en-GB" sz="1200" u="none" cap="none" strike="noStrike">
                <a:solidFill>
                  <a:srgbClr val="000000"/>
                </a:solidFill>
                <a:latin typeface="Inter"/>
                <a:ea typeface="Inter"/>
                <a:cs typeface="Inter"/>
                <a:sym typeface="Inter"/>
              </a:rPr>
              <a:t>Satuan Pendidikan</a:t>
            </a:r>
            <a:endParaRPr b="0" i="0" sz="1200" u="none" cap="none" strike="noStrike">
              <a:solidFill>
                <a:srgbClr val="000000"/>
              </a:solidFill>
              <a:latin typeface="Inter"/>
              <a:ea typeface="Inter"/>
              <a:cs typeface="Inter"/>
              <a:sym typeface="Inter"/>
            </a:endParaRPr>
          </a:p>
          <a:p>
            <a:pPr indent="-228600" lvl="0" marL="304800" marR="0" rtl="0" algn="l">
              <a:lnSpc>
                <a:spcPct val="100000"/>
              </a:lnSpc>
              <a:spcBef>
                <a:spcPts val="0"/>
              </a:spcBef>
              <a:spcAft>
                <a:spcPts val="0"/>
              </a:spcAft>
              <a:buClr>
                <a:srgbClr val="000000"/>
              </a:buClr>
              <a:buSzPts val="1200"/>
              <a:buFont typeface="Inter"/>
              <a:buAutoNum type="arabicPeriod"/>
            </a:pPr>
            <a:r>
              <a:rPr b="0" i="0" lang="en-GB" sz="1200" u="none" cap="none" strike="noStrike">
                <a:solidFill>
                  <a:srgbClr val="000000"/>
                </a:solidFill>
                <a:latin typeface="Inter"/>
                <a:ea typeface="Inter"/>
                <a:cs typeface="Inter"/>
                <a:sym typeface="Inter"/>
              </a:rPr>
              <a:t>Badan Penyelenggara Satuan Pendidikan</a:t>
            </a:r>
            <a:endParaRPr b="0" i="0" sz="1200" u="none" cap="none" strike="noStrike">
              <a:solidFill>
                <a:srgbClr val="000000"/>
              </a:solidFill>
              <a:latin typeface="Inter"/>
              <a:ea typeface="Inter"/>
              <a:cs typeface="Inter"/>
              <a:sym typeface="Inter"/>
            </a:endParaRPr>
          </a:p>
          <a:p>
            <a:pPr indent="-228600" lvl="0" marL="304800" marR="0" rtl="0" algn="l">
              <a:lnSpc>
                <a:spcPct val="100000"/>
              </a:lnSpc>
              <a:spcBef>
                <a:spcPts val="0"/>
              </a:spcBef>
              <a:spcAft>
                <a:spcPts val="0"/>
              </a:spcAft>
              <a:buClr>
                <a:srgbClr val="000000"/>
              </a:buClr>
              <a:buSzPts val="1200"/>
              <a:buFont typeface="Inter"/>
              <a:buAutoNum type="arabicPeriod"/>
            </a:pPr>
            <a:r>
              <a:rPr b="0" i="0" lang="en-GB" sz="1200" u="none" cap="none" strike="noStrike">
                <a:solidFill>
                  <a:srgbClr val="000000"/>
                </a:solidFill>
                <a:latin typeface="Inter"/>
                <a:ea typeface="Inter"/>
                <a:cs typeface="Inter"/>
                <a:sym typeface="Inter"/>
              </a:rPr>
              <a:t>Peserta Didik</a:t>
            </a:r>
            <a:endParaRPr b="0" i="0" sz="1200" u="none" cap="none" strike="noStrike">
              <a:solidFill>
                <a:srgbClr val="000000"/>
              </a:solidFill>
              <a:latin typeface="Inter"/>
              <a:ea typeface="Inter"/>
              <a:cs typeface="Inter"/>
              <a:sym typeface="Inter"/>
            </a:endParaRPr>
          </a:p>
          <a:p>
            <a:pPr indent="-228600" lvl="0" marL="304800" marR="0" rtl="0" algn="l">
              <a:lnSpc>
                <a:spcPct val="100000"/>
              </a:lnSpc>
              <a:spcBef>
                <a:spcPts val="0"/>
              </a:spcBef>
              <a:spcAft>
                <a:spcPts val="0"/>
              </a:spcAft>
              <a:buClr>
                <a:srgbClr val="000000"/>
              </a:buClr>
              <a:buSzPts val="1200"/>
              <a:buFont typeface="Inter"/>
              <a:buAutoNum type="arabicPeriod"/>
            </a:pPr>
            <a:r>
              <a:rPr b="1" i="0" lang="en-GB" sz="1200" u="none" cap="none" strike="noStrike">
                <a:solidFill>
                  <a:srgbClr val="000000"/>
                </a:solidFill>
                <a:latin typeface="Inter"/>
                <a:ea typeface="Inter"/>
                <a:cs typeface="Inter"/>
                <a:sym typeface="Inter"/>
              </a:rPr>
              <a:t>Pendidik dan Tenaga Kependidikan</a:t>
            </a:r>
            <a:endParaRPr b="1" i="0" sz="1200" u="none" cap="none" strike="noStrike">
              <a:solidFill>
                <a:srgbClr val="000000"/>
              </a:solidFill>
              <a:latin typeface="Inter"/>
              <a:ea typeface="Inter"/>
              <a:cs typeface="Inter"/>
              <a:sym typeface="Inter"/>
            </a:endParaRPr>
          </a:p>
          <a:p>
            <a:pPr indent="-228600" lvl="0" marL="304800" marR="0" rtl="0" algn="l">
              <a:lnSpc>
                <a:spcPct val="100000"/>
              </a:lnSpc>
              <a:spcBef>
                <a:spcPts val="0"/>
              </a:spcBef>
              <a:spcAft>
                <a:spcPts val="0"/>
              </a:spcAft>
              <a:buClr>
                <a:srgbClr val="000000"/>
              </a:buClr>
              <a:buSzPts val="1200"/>
              <a:buFont typeface="Inter"/>
              <a:buAutoNum type="arabicPeriod"/>
            </a:pPr>
            <a:r>
              <a:rPr b="0" i="0" lang="en-GB" sz="1200" u="none" cap="none" strike="noStrike">
                <a:solidFill>
                  <a:srgbClr val="000000"/>
                </a:solidFill>
                <a:latin typeface="Inter"/>
                <a:ea typeface="Inter"/>
                <a:cs typeface="Inter"/>
                <a:sym typeface="Inter"/>
              </a:rPr>
              <a:t>Sumber Daya Pendidikan</a:t>
            </a:r>
            <a:endParaRPr b="0" i="0" sz="1200" u="none" cap="none" strike="noStrike">
              <a:solidFill>
                <a:srgbClr val="000000"/>
              </a:solidFill>
              <a:latin typeface="Inter"/>
              <a:ea typeface="Inter"/>
              <a:cs typeface="Inter"/>
              <a:sym typeface="Inter"/>
            </a:endParaRPr>
          </a:p>
          <a:p>
            <a:pPr indent="-228600" lvl="0" marL="304800" marR="0" rtl="0" algn="l">
              <a:lnSpc>
                <a:spcPct val="100000"/>
              </a:lnSpc>
              <a:spcBef>
                <a:spcPts val="0"/>
              </a:spcBef>
              <a:spcAft>
                <a:spcPts val="0"/>
              </a:spcAft>
              <a:buClr>
                <a:srgbClr val="000000"/>
              </a:buClr>
              <a:buSzPts val="1200"/>
              <a:buFont typeface="Inter"/>
              <a:buAutoNum type="arabicPeriod"/>
            </a:pPr>
            <a:r>
              <a:rPr b="0" i="0" lang="en-GB" sz="1200" u="none" cap="none" strike="noStrike">
                <a:solidFill>
                  <a:srgbClr val="000000"/>
                </a:solidFill>
                <a:latin typeface="Inter"/>
                <a:ea typeface="Inter"/>
                <a:cs typeface="Inter"/>
                <a:sym typeface="Inter"/>
              </a:rPr>
              <a:t>Substansi Pendidikan</a:t>
            </a:r>
            <a:endParaRPr b="0" i="0" sz="1200" u="none" cap="none" strike="noStrike">
              <a:solidFill>
                <a:srgbClr val="000000"/>
              </a:solidFill>
              <a:latin typeface="Inter"/>
              <a:ea typeface="Inter"/>
              <a:cs typeface="Inter"/>
              <a:sym typeface="Inter"/>
            </a:endParaRPr>
          </a:p>
          <a:p>
            <a:pPr indent="-228600" lvl="0" marL="304800" marR="0" rtl="0" algn="l">
              <a:lnSpc>
                <a:spcPct val="100000"/>
              </a:lnSpc>
              <a:spcBef>
                <a:spcPts val="0"/>
              </a:spcBef>
              <a:spcAft>
                <a:spcPts val="0"/>
              </a:spcAft>
              <a:buClr>
                <a:srgbClr val="000000"/>
              </a:buClr>
              <a:buSzPts val="1200"/>
              <a:buFont typeface="Inter"/>
              <a:buAutoNum type="arabicPeriod"/>
            </a:pPr>
            <a:r>
              <a:rPr b="0" i="0" lang="en-GB" sz="1200" u="none" cap="none" strike="noStrike">
                <a:solidFill>
                  <a:srgbClr val="000000"/>
                </a:solidFill>
                <a:latin typeface="Inter"/>
                <a:ea typeface="Inter"/>
                <a:cs typeface="Inter"/>
                <a:sym typeface="Inter"/>
              </a:rPr>
              <a:t>Capaian Pendidikan</a:t>
            </a:r>
            <a:endParaRPr b="0" i="0" sz="1200" u="none" cap="none" strike="noStrike">
              <a:solidFill>
                <a:srgbClr val="000000"/>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Oliver Wyman">
  <a:themeElements>
    <a:clrScheme name="Oliver Wyman">
      <a:dk1>
        <a:srgbClr val="000000"/>
      </a:dk1>
      <a:lt1>
        <a:srgbClr val="FFFFFF"/>
      </a:lt1>
      <a:dk2>
        <a:srgbClr val="000000"/>
      </a:dk2>
      <a:lt2>
        <a:srgbClr val="FFFFFF"/>
      </a:lt2>
      <a:accent1>
        <a:srgbClr val="002C77"/>
      </a:accent1>
      <a:accent2>
        <a:srgbClr val="009DE0"/>
      </a:accent2>
      <a:accent3>
        <a:srgbClr val="949494"/>
      </a:accent3>
      <a:accent4>
        <a:srgbClr val="DADADA"/>
      </a:accent4>
      <a:accent5>
        <a:srgbClr val="275D38"/>
      </a:accent5>
      <a:accent6>
        <a:srgbClr val="00AC41"/>
      </a:accent6>
      <a:hlink>
        <a:srgbClr val="2C6EF2"/>
      </a:hlink>
      <a:folHlink>
        <a:srgbClr val="2C6E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rTek - C-Suite Office ">
  <a:themeElements>
    <a:clrScheme name="Oliver Wyman">
      <a:dk1>
        <a:srgbClr val="000000"/>
      </a:dk1>
      <a:lt1>
        <a:srgbClr val="FFFFFF"/>
      </a:lt1>
      <a:dk2>
        <a:srgbClr val="000000"/>
      </a:dk2>
      <a:lt2>
        <a:srgbClr val="FFFFFF"/>
      </a:lt2>
      <a:accent1>
        <a:srgbClr val="002C77"/>
      </a:accent1>
      <a:accent2>
        <a:srgbClr val="009DE0"/>
      </a:accent2>
      <a:accent3>
        <a:srgbClr val="949494"/>
      </a:accent3>
      <a:accent4>
        <a:srgbClr val="DADADA"/>
      </a:accent4>
      <a:accent5>
        <a:srgbClr val="275D38"/>
      </a:accent5>
      <a:accent6>
        <a:srgbClr val="00AC41"/>
      </a:accent6>
      <a:hlink>
        <a:srgbClr val="2C6EF2"/>
      </a:hlink>
      <a:folHlink>
        <a:srgbClr val="2C6EF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