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80" r:id="rId4"/>
    <p:sldId id="292" r:id="rId5"/>
    <p:sldId id="293" r:id="rId6"/>
    <p:sldId id="288" r:id="rId7"/>
    <p:sldId id="289" r:id="rId8"/>
    <p:sldId id="290" r:id="rId9"/>
    <p:sldId id="291" r:id="rId10"/>
    <p:sldId id="294" r:id="rId11"/>
    <p:sldId id="295" r:id="rId12"/>
    <p:sldId id="260" r:id="rId13"/>
    <p:sldId id="283" r:id="rId14"/>
    <p:sldId id="284" r:id="rId15"/>
    <p:sldId id="285" r:id="rId16"/>
    <p:sldId id="286" r:id="rId17"/>
    <p:sldId id="287" r:id="rId18"/>
    <p:sldId id="297" r:id="rId19"/>
    <p:sldId id="298" r:id="rId20"/>
    <p:sldId id="300" r:id="rId21"/>
    <p:sldId id="301" r:id="rId22"/>
    <p:sldId id="302" r:id="rId23"/>
    <p:sldId id="296" r:id="rId24"/>
    <p:sldId id="275" r:id="rId25"/>
  </p:sldIdLst>
  <p:sldSz cx="18288000" cy="10287000"/>
  <p:notesSz cx="6858000" cy="9144000"/>
  <p:embeddedFontLst>
    <p:embeddedFont>
      <p:font typeface="Poppins Bold" panose="020B0604020202020204" charset="0"/>
      <p:regular r:id="rId26"/>
      <p:bold r:id="rId27"/>
    </p:embeddedFont>
    <p:embeddedFont>
      <p:font typeface="Poppins ExtraBold" panose="00000900000000000000" pitchFamily="2" charset="0"/>
      <p:regular r:id="rId28"/>
      <p:bold r:id="rId29"/>
      <p:italic r:id="rId30"/>
      <p:boldItalic r:id="rId31"/>
    </p:embeddedFont>
    <p:embeddedFont>
      <p:font typeface="Poppins Medium" panose="00000600000000000000" pitchFamily="2" charset="0"/>
      <p:regular r:id="rId32"/>
      <p:italic r:id="rId33"/>
    </p:embeddedFont>
    <p:embeddedFont>
      <p:font typeface="Poppins Medium Bold" panose="020B060402020202020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26" autoAdjust="0"/>
  </p:normalViewPr>
  <p:slideViewPr>
    <p:cSldViewPr>
      <p:cViewPr varScale="1">
        <p:scale>
          <a:sx n="52" d="100"/>
          <a:sy n="52" d="100"/>
        </p:scale>
        <p:origin x="9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41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4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7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7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73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63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5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51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04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6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776960" y="-1211123"/>
            <a:ext cx="14389870" cy="12709247"/>
            <a:chOff x="0" y="0"/>
            <a:chExt cx="16679990" cy="14731898"/>
          </a:xfrm>
        </p:grpSpPr>
        <p:sp>
          <p:nvSpPr>
            <p:cNvPr id="3" name="Freeform 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6F6F6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504496" y="-1211123"/>
            <a:ext cx="14389870" cy="12709247"/>
            <a:chOff x="0" y="0"/>
            <a:chExt cx="16679990" cy="14731898"/>
          </a:xfrm>
        </p:grpSpPr>
        <p:sp>
          <p:nvSpPr>
            <p:cNvPr id="5" name="Freeform 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37958" y="-1211123"/>
            <a:ext cx="14389870" cy="12709247"/>
            <a:chOff x="0" y="0"/>
            <a:chExt cx="16679990" cy="14731898"/>
          </a:xfrm>
        </p:grpSpPr>
        <p:sp>
          <p:nvSpPr>
            <p:cNvPr id="7" name="Freeform 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49033" y="1397806"/>
            <a:ext cx="8717251" cy="7491387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7845" y="0"/>
              <a:ext cx="797110" cy="698500"/>
            </a:xfrm>
            <a:custGeom>
              <a:avLst/>
              <a:gdLst/>
              <a:ahLst/>
              <a:cxnLst/>
              <a:rect l="l" t="t" r="r" b="b"/>
              <a:pathLst>
                <a:path w="797110" h="698500">
                  <a:moveTo>
                    <a:pt x="784410" y="384561"/>
                  </a:moveTo>
                  <a:lnTo>
                    <a:pt x="622300" y="663189"/>
                  </a:lnTo>
                  <a:cubicBezTo>
                    <a:pt x="609580" y="685051"/>
                    <a:pt x="586195" y="698500"/>
                    <a:pt x="560902" y="698500"/>
                  </a:cubicBezTo>
                  <a:lnTo>
                    <a:pt x="236208" y="698500"/>
                  </a:lnTo>
                  <a:cubicBezTo>
                    <a:pt x="210915" y="698500"/>
                    <a:pt x="187530" y="685051"/>
                    <a:pt x="174810" y="663189"/>
                  </a:cubicBezTo>
                  <a:lnTo>
                    <a:pt x="12700" y="384561"/>
                  </a:lnTo>
                  <a:cubicBezTo>
                    <a:pt x="0" y="362733"/>
                    <a:pt x="0" y="335767"/>
                    <a:pt x="12700" y="313939"/>
                  </a:cubicBezTo>
                  <a:lnTo>
                    <a:pt x="174810" y="35311"/>
                  </a:lnTo>
                  <a:cubicBezTo>
                    <a:pt x="187530" y="13449"/>
                    <a:pt x="210915" y="0"/>
                    <a:pt x="236208" y="0"/>
                  </a:cubicBezTo>
                  <a:lnTo>
                    <a:pt x="560902" y="0"/>
                  </a:lnTo>
                  <a:cubicBezTo>
                    <a:pt x="586195" y="0"/>
                    <a:pt x="609580" y="13449"/>
                    <a:pt x="622300" y="35311"/>
                  </a:cubicBezTo>
                  <a:lnTo>
                    <a:pt x="784410" y="313939"/>
                  </a:lnTo>
                  <a:cubicBezTo>
                    <a:pt x="797110" y="335767"/>
                    <a:pt x="797110" y="362733"/>
                    <a:pt x="784410" y="3845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>
              <a:solidFill>
                <a:srgbClr val="003D6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47533" tIns="47533" rIns="47533" bIns="47533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123206" y="1772544"/>
            <a:ext cx="7568905" cy="6684917"/>
            <a:chOff x="0" y="0"/>
            <a:chExt cx="16679990" cy="14731898"/>
          </a:xfrm>
        </p:grpSpPr>
        <p:sp>
          <p:nvSpPr>
            <p:cNvPr id="12" name="Freeform 12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468607" y="2106102"/>
            <a:ext cx="6878104" cy="6074795"/>
            <a:chOff x="0" y="0"/>
            <a:chExt cx="16679990" cy="14731898"/>
          </a:xfrm>
        </p:grpSpPr>
        <p:sp>
          <p:nvSpPr>
            <p:cNvPr id="14" name="Freeform 14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blipFill>
              <a:blip r:embed="rId2"/>
              <a:stretch>
                <a:fillRect l="-8956" r="-895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6330747" y="9790186"/>
            <a:ext cx="16117020" cy="1235223"/>
            <a:chOff x="0" y="0"/>
            <a:chExt cx="4581479" cy="351129"/>
          </a:xfrm>
        </p:grpSpPr>
        <p:sp>
          <p:nvSpPr>
            <p:cNvPr id="16" name="Freeform 16"/>
            <p:cNvSpPr/>
            <p:nvPr/>
          </p:nvSpPr>
          <p:spPr>
            <a:xfrm>
              <a:off x="3628" y="0"/>
              <a:ext cx="4574224" cy="351129"/>
            </a:xfrm>
            <a:custGeom>
              <a:avLst/>
              <a:gdLst/>
              <a:ahLst/>
              <a:cxnLst/>
              <a:rect l="l" t="t" r="r" b="b"/>
              <a:pathLst>
                <a:path w="4574224" h="351129">
                  <a:moveTo>
                    <a:pt x="4365525" y="0"/>
                  </a:moveTo>
                  <a:lnTo>
                    <a:pt x="5499" y="0"/>
                  </a:lnTo>
                  <a:cubicBezTo>
                    <a:pt x="3617" y="0"/>
                    <a:pt x="1879" y="1004"/>
                    <a:pt x="939" y="2634"/>
                  </a:cubicBezTo>
                  <a:cubicBezTo>
                    <a:pt x="0" y="4264"/>
                    <a:pt x="1" y="6271"/>
                    <a:pt x="943" y="7899"/>
                  </a:cubicBezTo>
                  <a:lnTo>
                    <a:pt x="195001" y="343229"/>
                  </a:lnTo>
                  <a:cubicBezTo>
                    <a:pt x="197830" y="348118"/>
                    <a:pt x="203050" y="351129"/>
                    <a:pt x="208699" y="351129"/>
                  </a:cubicBezTo>
                  <a:lnTo>
                    <a:pt x="4568725" y="351129"/>
                  </a:lnTo>
                  <a:cubicBezTo>
                    <a:pt x="4570606" y="351129"/>
                    <a:pt x="4572345" y="350124"/>
                    <a:pt x="4573284" y="348495"/>
                  </a:cubicBezTo>
                  <a:cubicBezTo>
                    <a:pt x="4574224" y="346865"/>
                    <a:pt x="4574222" y="344858"/>
                    <a:pt x="4573280" y="343229"/>
                  </a:cubicBezTo>
                  <a:lnTo>
                    <a:pt x="4379223" y="7899"/>
                  </a:lnTo>
                  <a:cubicBezTo>
                    <a:pt x="4376394" y="3010"/>
                    <a:pt x="4371174" y="0"/>
                    <a:pt x="4365525" y="0"/>
                  </a:cubicBezTo>
                  <a:close/>
                </a:path>
              </a:pathLst>
            </a:custGeom>
            <a:solidFill>
              <a:srgbClr val="003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11653879" y="9286875"/>
            <a:ext cx="16117020" cy="1235223"/>
            <a:chOff x="0" y="0"/>
            <a:chExt cx="4581479" cy="351129"/>
          </a:xfrm>
        </p:grpSpPr>
        <p:sp>
          <p:nvSpPr>
            <p:cNvPr id="19" name="Freeform 19"/>
            <p:cNvSpPr/>
            <p:nvPr/>
          </p:nvSpPr>
          <p:spPr>
            <a:xfrm>
              <a:off x="3628" y="0"/>
              <a:ext cx="4574224" cy="351129"/>
            </a:xfrm>
            <a:custGeom>
              <a:avLst/>
              <a:gdLst/>
              <a:ahLst/>
              <a:cxnLst/>
              <a:rect l="l" t="t" r="r" b="b"/>
              <a:pathLst>
                <a:path w="4574224" h="351129">
                  <a:moveTo>
                    <a:pt x="4365525" y="0"/>
                  </a:moveTo>
                  <a:lnTo>
                    <a:pt x="5499" y="0"/>
                  </a:lnTo>
                  <a:cubicBezTo>
                    <a:pt x="3617" y="0"/>
                    <a:pt x="1879" y="1004"/>
                    <a:pt x="939" y="2634"/>
                  </a:cubicBezTo>
                  <a:cubicBezTo>
                    <a:pt x="0" y="4264"/>
                    <a:pt x="1" y="6271"/>
                    <a:pt x="943" y="7899"/>
                  </a:cubicBezTo>
                  <a:lnTo>
                    <a:pt x="195001" y="343229"/>
                  </a:lnTo>
                  <a:cubicBezTo>
                    <a:pt x="197830" y="348118"/>
                    <a:pt x="203050" y="351129"/>
                    <a:pt x="208699" y="351129"/>
                  </a:cubicBezTo>
                  <a:lnTo>
                    <a:pt x="4568725" y="351129"/>
                  </a:lnTo>
                  <a:cubicBezTo>
                    <a:pt x="4570606" y="351129"/>
                    <a:pt x="4572345" y="350124"/>
                    <a:pt x="4573284" y="348495"/>
                  </a:cubicBezTo>
                  <a:cubicBezTo>
                    <a:pt x="4574224" y="346865"/>
                    <a:pt x="4574222" y="344858"/>
                    <a:pt x="4573280" y="343229"/>
                  </a:cubicBezTo>
                  <a:lnTo>
                    <a:pt x="4379223" y="7899"/>
                  </a:lnTo>
                  <a:cubicBezTo>
                    <a:pt x="4376394" y="3010"/>
                    <a:pt x="4371174" y="0"/>
                    <a:pt x="4365525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58429" y="7542096"/>
            <a:ext cx="1732090" cy="174477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45636" y="-1011283"/>
            <a:ext cx="1732090" cy="174477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334604" y="981636"/>
            <a:ext cx="570616" cy="1855663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012715" y="2224744"/>
            <a:ext cx="8895986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3D60"/>
                </a:solidFill>
                <a:latin typeface="Poppins ExtraBold"/>
              </a:rPr>
              <a:t>INFO SDM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12715" y="4303378"/>
            <a:ext cx="7472389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dirty="0" err="1">
                <a:solidFill>
                  <a:srgbClr val="000000"/>
                </a:solidFill>
                <a:latin typeface="Poppins Medium Bold"/>
              </a:rPr>
              <a:t>Pemadanan</a:t>
            </a:r>
            <a:r>
              <a:rPr lang="en-US" sz="5400" dirty="0">
                <a:solidFill>
                  <a:srgbClr val="000000"/>
                </a:solidFill>
                <a:latin typeface="Poppins Medium Bold"/>
              </a:rPr>
              <a:t> Data</a:t>
            </a:r>
            <a:br>
              <a:rPr lang="en-US" sz="5400" dirty="0">
                <a:solidFill>
                  <a:srgbClr val="000000"/>
                </a:solidFill>
                <a:latin typeface="Poppins Medium Bold"/>
              </a:rPr>
            </a:br>
            <a:r>
              <a:rPr lang="en-US" sz="5400" dirty="0" err="1">
                <a:solidFill>
                  <a:srgbClr val="000000"/>
                </a:solidFill>
                <a:latin typeface="Poppins Medium Bold"/>
              </a:rPr>
              <a:t>Rumpun</a:t>
            </a:r>
            <a:r>
              <a:rPr lang="en-US" sz="5400" dirty="0">
                <a:solidFill>
                  <a:srgbClr val="000000"/>
                </a:solidFill>
                <a:latin typeface="Poppins Medium Bold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Poppins Medium Bold"/>
              </a:rPr>
              <a:t>Ilmu</a:t>
            </a:r>
            <a:br>
              <a:rPr lang="en-US" sz="5400" dirty="0">
                <a:solidFill>
                  <a:srgbClr val="000000"/>
                </a:solidFill>
                <a:latin typeface="Poppins Medium Bold"/>
              </a:rPr>
            </a:br>
            <a:r>
              <a:rPr lang="en-US" sz="5400" dirty="0">
                <a:solidFill>
                  <a:srgbClr val="000000"/>
                </a:solidFill>
                <a:latin typeface="Poppins Medium Bold"/>
              </a:rPr>
              <a:t>PAK - </a:t>
            </a:r>
            <a:r>
              <a:rPr lang="en-US" sz="5400" dirty="0" err="1">
                <a:solidFill>
                  <a:srgbClr val="000000"/>
                </a:solidFill>
                <a:latin typeface="Poppins Medium Bold"/>
              </a:rPr>
              <a:t>Peralihan</a:t>
            </a:r>
            <a:endParaRPr lang="en-US" sz="5400" dirty="0">
              <a:solidFill>
                <a:srgbClr val="000000"/>
              </a:solidFill>
              <a:latin typeface="Poppins Medium Bold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28700" y="1100433"/>
            <a:ext cx="2153626" cy="809034"/>
          </a:xfrm>
          <a:prstGeom prst="rect">
            <a:avLst/>
          </a:prstGeom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D16A812F-AE28-BC27-19C9-52936B47AC01}"/>
              </a:ext>
            </a:extLst>
          </p:cNvPr>
          <p:cNvSpPr txBox="1"/>
          <p:nvPr/>
        </p:nvSpPr>
        <p:spPr>
          <a:xfrm>
            <a:off x="881214" y="8224904"/>
            <a:ext cx="8215982" cy="140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9"/>
              </a:lnSpc>
            </a:pPr>
            <a:r>
              <a:rPr lang="en-US" sz="3015" dirty="0" err="1">
                <a:solidFill>
                  <a:srgbClr val="000000"/>
                </a:solidFill>
                <a:latin typeface="Poppins Medium"/>
              </a:rPr>
              <a:t>Direktorat</a:t>
            </a:r>
            <a:r>
              <a:rPr lang="en-US" sz="3015" dirty="0">
                <a:solidFill>
                  <a:srgbClr val="000000"/>
                </a:solidFill>
                <a:latin typeface="Poppins Medium"/>
              </a:rPr>
              <a:t> SDM, &amp; </a:t>
            </a:r>
            <a:r>
              <a:rPr lang="en-US" sz="3015" dirty="0" err="1">
                <a:solidFill>
                  <a:srgbClr val="000000"/>
                </a:solidFill>
                <a:latin typeface="Poppins Medium"/>
              </a:rPr>
              <a:t>Keuangan</a:t>
            </a:r>
            <a:endParaRPr lang="en-US" sz="3015" dirty="0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3619"/>
              </a:lnSpc>
            </a:pPr>
            <a:r>
              <a:rPr lang="en-US" sz="3015" dirty="0">
                <a:solidFill>
                  <a:srgbClr val="000000"/>
                </a:solidFill>
                <a:latin typeface="Poppins Medium"/>
              </a:rPr>
              <a:t>Universitas Negeri Malang</a:t>
            </a:r>
          </a:p>
          <a:p>
            <a:pPr>
              <a:lnSpc>
                <a:spcPts val="3619"/>
              </a:lnSpc>
            </a:pPr>
            <a:r>
              <a:rPr lang="en-US" sz="3015" dirty="0">
                <a:solidFill>
                  <a:srgbClr val="000000"/>
                </a:solidFill>
                <a:latin typeface="Poppins Medium"/>
              </a:rPr>
              <a:t>29 Mei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0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Poppins Medium Bold"/>
              </a:rPr>
              <a:t>TATA CARA </a:t>
            </a:r>
            <a:r>
              <a:rPr lang="id-ID" sz="3600" dirty="0">
                <a:solidFill>
                  <a:srgbClr val="000000"/>
                </a:solidFill>
                <a:latin typeface="Poppins Medium Bold"/>
              </a:rPr>
              <a:t>PENGISIAN RUMPUN ILMU</a:t>
            </a:r>
            <a:endParaRPr lang="en-US" sz="3600" dirty="0">
              <a:solidFill>
                <a:srgbClr val="000000"/>
              </a:solidFill>
              <a:latin typeface="Poppins Medium Bold"/>
            </a:endParaRPr>
          </a:p>
        </p:txBody>
      </p:sp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21A25C97-4F58-8B72-5DFF-8AD7604B8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40" y="1927396"/>
            <a:ext cx="13766800" cy="7505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C5F803D-1283-C064-00DB-77BEA655DD49}"/>
              </a:ext>
            </a:extLst>
          </p:cNvPr>
          <p:cNvSpPr txBox="1"/>
          <p:nvPr/>
        </p:nvSpPr>
        <p:spPr>
          <a:xfrm>
            <a:off x="3887424" y="9343192"/>
            <a:ext cx="704740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0666" lvl="1"/>
            <a:r>
              <a:rPr lang="id-ID" sz="2000" dirty="0">
                <a:solidFill>
                  <a:srgbClr val="003D60"/>
                </a:solidFill>
                <a:latin typeface="Poppins Medium"/>
              </a:rPr>
              <a:t>Daftar rumpun ilmu bisa dilihat di : </a:t>
            </a:r>
            <a:r>
              <a:rPr lang="id-ID" sz="2400" dirty="0">
                <a:solidFill>
                  <a:srgbClr val="003D60"/>
                </a:solidFill>
                <a:latin typeface="Poppins Medium"/>
              </a:rPr>
              <a:t>bit.um.ac.id/daftar-rumpun-ilmu</a:t>
            </a:r>
            <a:endParaRPr lang="sv-SE" sz="2000" dirty="0">
              <a:solidFill>
                <a:srgbClr val="003D60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7365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2011862" y="9726618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4955165" y="8296275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18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Linimasa</a:t>
            </a:r>
            <a:r>
              <a:rPr lang="en-US" sz="6620" dirty="0">
                <a:solidFill>
                  <a:srgbClr val="000000"/>
                </a:solidFill>
                <a:latin typeface="Poppins Medium Bold"/>
              </a:rPr>
              <a:t> PAK </a:t>
            </a: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Dosen</a:t>
            </a:r>
            <a:r>
              <a:rPr lang="en-US" sz="6620" dirty="0">
                <a:solidFill>
                  <a:srgbClr val="000000"/>
                </a:solidFill>
                <a:latin typeface="Poppins Medium Bold"/>
              </a:rPr>
              <a:t> 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C0CF999-EF81-C41D-3525-0174D638983F}"/>
              </a:ext>
            </a:extLst>
          </p:cNvPr>
          <p:cNvSpPr txBox="1"/>
          <p:nvPr/>
        </p:nvSpPr>
        <p:spPr>
          <a:xfrm>
            <a:off x="1537962" y="2002580"/>
            <a:ext cx="14768837" cy="6976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0666" lvl="1" algn="just">
              <a:lnSpc>
                <a:spcPts val="3899"/>
              </a:lnSpc>
            </a:pPr>
            <a:r>
              <a:rPr lang="en-US" sz="2800" dirty="0" err="1">
                <a:solidFill>
                  <a:srgbClr val="7030A0"/>
                </a:solidFill>
                <a:latin typeface="Poppins Medium"/>
              </a:rPr>
              <a:t>Regulasi</a:t>
            </a:r>
            <a:r>
              <a:rPr lang="en-US" sz="2800" dirty="0">
                <a:solidFill>
                  <a:srgbClr val="7030A0"/>
                </a:solidFill>
                <a:latin typeface="Poppins Medium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Poppins Medium"/>
              </a:rPr>
              <a:t>peralihan</a:t>
            </a:r>
            <a:r>
              <a:rPr lang="en-US" sz="2800" dirty="0">
                <a:solidFill>
                  <a:srgbClr val="7030A0"/>
                </a:solidFill>
                <a:latin typeface="Poppins Medium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Poppins Medium"/>
              </a:rPr>
              <a:t>hingga</a:t>
            </a:r>
            <a:r>
              <a:rPr lang="en-US" sz="2800" dirty="0">
                <a:solidFill>
                  <a:srgbClr val="7030A0"/>
                </a:solidFill>
                <a:latin typeface="Poppins Medium"/>
              </a:rPr>
              <a:t> Nov 2024</a:t>
            </a:r>
          </a:p>
          <a:p>
            <a:pPr marL="280666" lvl="1" algn="just">
              <a:lnSpc>
                <a:spcPts val="3899"/>
              </a:lnSpc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 algn="just">
              <a:lnSpc>
                <a:spcPts val="3899"/>
              </a:lnSpc>
              <a:buFontTx/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Pemadanan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data,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penilaian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oleh PT = 28 Mei – 28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Juni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 algn="just">
              <a:lnSpc>
                <a:spcPts val="3899"/>
              </a:lnSpc>
              <a:buFontTx/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Pengajuan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usulan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Tahap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1  - LK dan GB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melalui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Sister= 13-30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Juni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 algn="just">
              <a:lnSpc>
                <a:spcPts val="3899"/>
              </a:lnSpc>
              <a:buFontTx/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Persetujuan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pimpinan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Tahap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1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melalui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Sister = 1-12 Juli </a:t>
            </a:r>
          </a:p>
          <a:p>
            <a:pPr marL="795016" lvl="1" indent="-514350" algn="just">
              <a:lnSpc>
                <a:spcPts val="3899"/>
              </a:lnSpc>
              <a:buFontTx/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Penilaian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Tahap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1 = 13 Juli – 30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Agustus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 algn="just">
              <a:lnSpc>
                <a:spcPts val="3899"/>
              </a:lnSpc>
              <a:buFontTx/>
              <a:buAutoNum type="arabicPeriod"/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 algn="just">
              <a:lnSpc>
                <a:spcPts val="3899"/>
              </a:lnSpc>
              <a:buFontTx/>
              <a:buAutoNum type="arabicPeriod"/>
            </a:pP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Pengajuan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usulan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Tahap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2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melalui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Sister= September</a:t>
            </a:r>
          </a:p>
          <a:p>
            <a:pPr marL="795016" lvl="1" indent="-514350" algn="just">
              <a:lnSpc>
                <a:spcPts val="3899"/>
              </a:lnSpc>
              <a:buFontTx/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Penilaian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Tahap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2 =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Okt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– Nov</a:t>
            </a:r>
          </a:p>
          <a:p>
            <a:pPr marL="795016" lvl="1" indent="-514350" algn="just">
              <a:lnSpc>
                <a:spcPts val="3899"/>
              </a:lnSpc>
              <a:buFontTx/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Penilaian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AK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Konversi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PNS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menggunakan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Sister</a:t>
            </a:r>
          </a:p>
          <a:p>
            <a:pPr marL="795016" lvl="1" indent="-514350" algn="just">
              <a:lnSpc>
                <a:spcPts val="3899"/>
              </a:lnSpc>
              <a:buFontTx/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Penilaian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PAK Non PNS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menggunakan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Dupak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280666" lvl="1" algn="just">
              <a:lnSpc>
                <a:spcPts val="3899"/>
              </a:lnSpc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280666" lvl="1" algn="just">
              <a:lnSpc>
                <a:spcPts val="3899"/>
              </a:lnSpc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280666" lvl="1" algn="just">
              <a:lnSpc>
                <a:spcPts val="3899"/>
              </a:lnSpc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18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Pengangkatan</a:t>
            </a:r>
            <a:r>
              <a:rPr lang="en-US" sz="6620" dirty="0">
                <a:solidFill>
                  <a:srgbClr val="000000"/>
                </a:solidFill>
                <a:latin typeface="Poppins Medium Bold"/>
              </a:rPr>
              <a:t> </a:t>
            </a: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Pertama</a:t>
            </a:r>
            <a:endParaRPr lang="en-US" sz="6620" dirty="0">
              <a:solidFill>
                <a:srgbClr val="000000"/>
              </a:solidFill>
              <a:latin typeface="Poppins Medium Bold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C0CF999-EF81-C41D-3525-0174D638983F}"/>
              </a:ext>
            </a:extLst>
          </p:cNvPr>
          <p:cNvSpPr txBox="1"/>
          <p:nvPr/>
        </p:nvSpPr>
        <p:spPr>
          <a:xfrm>
            <a:off x="1905000" y="2551918"/>
            <a:ext cx="14615635" cy="4476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Ijasah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S2</a:t>
            </a: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Pengalaman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min 1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tahun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atau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2 semester</a:t>
            </a: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Karil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di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jurnal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nasional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sebagai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penulis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pertama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,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prosiding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terindeks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internasional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bereputasi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/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jurnal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internasional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bereputasi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280666" lvl="1" algn="just">
              <a:lnSpc>
                <a:spcPts val="3899"/>
              </a:lnSpc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280666" lvl="1" algn="just">
              <a:lnSpc>
                <a:spcPts val="3899"/>
              </a:lnSpc>
            </a:pPr>
            <a:r>
              <a:rPr lang="en-US" sz="2599" dirty="0">
                <a:solidFill>
                  <a:srgbClr val="003D60"/>
                </a:solidFill>
                <a:latin typeface="Poppins Medium"/>
              </a:rPr>
              <a:t>AA 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 W  Sinta 3,4,5,6</a:t>
            </a:r>
          </a:p>
          <a:p>
            <a:pPr marL="280666" lvl="1" algn="just">
              <a:lnSpc>
                <a:spcPts val="3899"/>
              </a:lnSpc>
            </a:pP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Lektor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 W  Sinta 3,4,5,6</a:t>
            </a:r>
          </a:p>
          <a:p>
            <a:pPr marL="280666" lvl="1" algn="just">
              <a:lnSpc>
                <a:spcPts val="3899"/>
              </a:lnSpc>
            </a:pPr>
            <a:endParaRPr lang="en-US" sz="2599" dirty="0">
              <a:solidFill>
                <a:srgbClr val="003D60"/>
              </a:solidFill>
              <a:latin typeface="Poppins Medium"/>
              <a:sym typeface="Wingdings" pitchFamily="2" charset="2"/>
            </a:endParaRPr>
          </a:p>
          <a:p>
            <a:pPr marL="280666" lvl="1" algn="just">
              <a:lnSpc>
                <a:spcPts val="3899"/>
              </a:lnSpc>
            </a:pP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Sesuai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PerkaBKN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no 3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tahun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2023 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penilaian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SKP 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1335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18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6620" dirty="0">
                <a:solidFill>
                  <a:srgbClr val="000000"/>
                </a:solidFill>
                <a:latin typeface="Poppins Medium Bold"/>
              </a:rPr>
              <a:t>Kinerja </a:t>
            </a: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Dosen</a:t>
            </a:r>
            <a:endParaRPr lang="en-US" sz="6620" dirty="0">
              <a:solidFill>
                <a:srgbClr val="000000"/>
              </a:solidFill>
              <a:latin typeface="Poppins Medium Bold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C0CF999-EF81-C41D-3525-0174D638983F}"/>
              </a:ext>
            </a:extLst>
          </p:cNvPr>
          <p:cNvSpPr txBox="1"/>
          <p:nvPr/>
        </p:nvSpPr>
        <p:spPr>
          <a:xfrm>
            <a:off x="1905000" y="2551918"/>
            <a:ext cx="14615635" cy="3475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Dosen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membuat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BKD –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dosen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tetap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12-16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sks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>
                <a:solidFill>
                  <a:srgbClr val="003D60"/>
                </a:solidFill>
                <a:latin typeface="Poppins Medium"/>
              </a:rPr>
              <a:t>PNS : BKD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konversi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ke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SKP</a:t>
            </a: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>
                <a:solidFill>
                  <a:srgbClr val="003D60"/>
                </a:solidFill>
                <a:latin typeface="Poppins Medium"/>
              </a:rPr>
              <a:t>Non PNS: BKD –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inpassing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via Sister</a:t>
            </a: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>
                <a:solidFill>
                  <a:srgbClr val="003D60"/>
                </a:solidFill>
                <a:latin typeface="Poppins Medium"/>
              </a:rPr>
              <a:t>SKP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terpenuhi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maka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bisa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KJ/KP</a:t>
            </a: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Melalui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Sister AK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Konversi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280666" lvl="1" algn="just">
              <a:lnSpc>
                <a:spcPts val="3899"/>
              </a:lnSpc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58226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234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6620" dirty="0">
                <a:solidFill>
                  <a:srgbClr val="000000"/>
                </a:solidFill>
                <a:latin typeface="Poppins Medium Bold"/>
              </a:rPr>
              <a:t>Proses </a:t>
            </a: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Kenaikan</a:t>
            </a:r>
            <a:r>
              <a:rPr lang="en-US" sz="6620" dirty="0">
                <a:solidFill>
                  <a:srgbClr val="000000"/>
                </a:solidFill>
                <a:latin typeface="Poppins Medium Bold"/>
              </a:rPr>
              <a:t> </a:t>
            </a: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Jabatan</a:t>
            </a:r>
            <a:r>
              <a:rPr lang="en-US" sz="6620" dirty="0">
                <a:solidFill>
                  <a:srgbClr val="000000"/>
                </a:solidFill>
                <a:latin typeface="Poppins Medium Bold"/>
              </a:rPr>
              <a:t> </a:t>
            </a: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Akademik</a:t>
            </a:r>
            <a:r>
              <a:rPr lang="en-US" sz="6620" dirty="0">
                <a:solidFill>
                  <a:srgbClr val="000000"/>
                </a:solidFill>
                <a:latin typeface="Poppins Medium Bold"/>
              </a:rPr>
              <a:t> </a:t>
            </a: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Dosen</a:t>
            </a:r>
            <a:endParaRPr lang="en-US" sz="6620" dirty="0">
              <a:solidFill>
                <a:srgbClr val="000000"/>
              </a:solidFill>
              <a:latin typeface="Poppins Medium Bold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C0CF999-EF81-C41D-3525-0174D638983F}"/>
              </a:ext>
            </a:extLst>
          </p:cNvPr>
          <p:cNvSpPr txBox="1"/>
          <p:nvPr/>
        </p:nvSpPr>
        <p:spPr>
          <a:xfrm>
            <a:off x="1902868" y="4013787"/>
            <a:ext cx="14615635" cy="3976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Penilaian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di PTN</a:t>
            </a: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Pengajuan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oleh PT</a:t>
            </a: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Pengecekan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kelengkapan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admin di Sister</a:t>
            </a:r>
          </a:p>
          <a:p>
            <a:pPr marL="795016" lvl="1" indent="-514350" algn="just">
              <a:lnSpc>
                <a:spcPts val="3899"/>
              </a:lnSpc>
              <a:buFontTx/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Pengecekan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kesesuaian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admin oleh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Asesor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 algn="just">
              <a:lnSpc>
                <a:spcPts val="3899"/>
              </a:lnSpc>
              <a:buFontTx/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Pengecekan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kesesuaian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substansi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oleh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Asesor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>
                <a:solidFill>
                  <a:srgbClr val="003D60"/>
                </a:solidFill>
                <a:latin typeface="Poppins Medium"/>
              </a:rPr>
              <a:t>Hasil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penilaian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280666" lvl="1" algn="just">
              <a:lnSpc>
                <a:spcPts val="3899"/>
              </a:lnSpc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1983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234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Syarat</a:t>
            </a:r>
            <a:r>
              <a:rPr lang="en-US" sz="6620" dirty="0">
                <a:solidFill>
                  <a:srgbClr val="000000"/>
                </a:solidFill>
                <a:latin typeface="Poppins Medium Bold"/>
              </a:rPr>
              <a:t> Admin </a:t>
            </a:r>
          </a:p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Kenaikan</a:t>
            </a:r>
            <a:r>
              <a:rPr lang="en-US" sz="6620" dirty="0">
                <a:solidFill>
                  <a:srgbClr val="000000"/>
                </a:solidFill>
                <a:latin typeface="Poppins Medium Bold"/>
              </a:rPr>
              <a:t> </a:t>
            </a: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Jabatan</a:t>
            </a:r>
            <a:endParaRPr lang="en-US" sz="6620" dirty="0">
              <a:solidFill>
                <a:srgbClr val="000000"/>
              </a:solidFill>
              <a:latin typeface="Poppins Medium Bold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C0CF999-EF81-C41D-3525-0174D638983F}"/>
              </a:ext>
            </a:extLst>
          </p:cNvPr>
          <p:cNvSpPr txBox="1"/>
          <p:nvPr/>
        </p:nvSpPr>
        <p:spPr>
          <a:xfrm>
            <a:off x="1905000" y="3602160"/>
            <a:ext cx="14615635" cy="2475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>
                <a:solidFill>
                  <a:srgbClr val="003D60"/>
                </a:solidFill>
                <a:latin typeface="Poppins Medium"/>
              </a:rPr>
              <a:t>Form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peta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jabatan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fungsional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Dokumen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pakta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integritas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PT</a:t>
            </a: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Dokumen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komite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integritas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akademik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PT</a:t>
            </a: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280666" lvl="1" algn="just">
              <a:lnSpc>
                <a:spcPts val="3899"/>
              </a:lnSpc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814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18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Dosen</a:t>
            </a:r>
            <a:r>
              <a:rPr lang="en-US" sz="6620" dirty="0">
                <a:solidFill>
                  <a:srgbClr val="000000"/>
                </a:solidFill>
                <a:latin typeface="Poppins Medium Bold"/>
              </a:rPr>
              <a:t> PPPK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C0CF999-EF81-C41D-3525-0174D638983F}"/>
              </a:ext>
            </a:extLst>
          </p:cNvPr>
          <p:cNvSpPr txBox="1"/>
          <p:nvPr/>
        </p:nvSpPr>
        <p:spPr>
          <a:xfrm>
            <a:off x="1767366" y="2121663"/>
            <a:ext cx="14788544" cy="2975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0666" lvl="1" algn="just">
              <a:lnSpc>
                <a:spcPts val="3899"/>
              </a:lnSpc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Dosen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PPPK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maka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fungsional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berdasar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formasi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</a:p>
          <a:p>
            <a:pPr marL="280666" lvl="1" algn="just">
              <a:lnSpc>
                <a:spcPts val="3899"/>
              </a:lnSpc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Misal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: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Formasi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AA,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meskipun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dosen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sudah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Lektor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maka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Lektornya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gugur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. </a:t>
            </a:r>
          </a:p>
          <a:p>
            <a:pPr marL="280666" lvl="1" algn="just">
              <a:lnSpc>
                <a:spcPts val="3899"/>
              </a:lnSpc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280666" lvl="1" algn="just">
              <a:lnSpc>
                <a:spcPts val="3899"/>
              </a:lnSpc>
            </a:pPr>
            <a:r>
              <a:rPr lang="en-US" sz="2599" dirty="0">
                <a:solidFill>
                  <a:srgbClr val="003D60"/>
                </a:solidFill>
                <a:latin typeface="Poppins Medium"/>
              </a:rPr>
              <a:t>Kapan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bisa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Lektor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?</a:t>
            </a: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sepanjang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ada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formasi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Lektor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di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peta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jabatan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,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atau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ada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pembaharuan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kontrak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kinerja</a:t>
            </a:r>
            <a:r>
              <a:rPr lang="en-US" sz="2599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>
                <a:solidFill>
                  <a:srgbClr val="003D60"/>
                </a:solidFill>
                <a:latin typeface="Poppins Medium"/>
                <a:sym typeface="Wingdings" pitchFamily="2" charset="2"/>
              </a:rPr>
              <a:t> </a:t>
            </a:r>
            <a:r>
              <a:rPr lang="en-US" sz="2599">
                <a:solidFill>
                  <a:srgbClr val="003D60"/>
                </a:solidFill>
                <a:latin typeface="Poppins Medium"/>
              </a:rPr>
              <a:t>min. 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90% masa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kerja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tercapai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8661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55" y="560070"/>
            <a:ext cx="11554460" cy="126174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2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 Bold" panose="00000700000000000000"/>
                <a:ea typeface="+mn-ea"/>
                <a:cs typeface="+mn-cs"/>
              </a:rPr>
              <a:t>Tahapan Sebelum Pengajuan </a:t>
            </a:r>
          </a:p>
          <a:p>
            <a:pPr marL="0" marR="0" lvl="0" indent="0" algn="ctr" defTabSz="914400" rtl="0" eaLnBrk="1" fontAlgn="auto" latinLnBrk="0" hangingPunct="1">
              <a:lnSpc>
                <a:spcPts val="92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 Bold" panose="00000700000000000000"/>
                <a:ea typeface="+mn-ea"/>
                <a:cs typeface="+mn-cs"/>
              </a:rPr>
              <a:t>Kenaikan Jabatan Akademik Dosen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57400" y="3529330"/>
            <a:ext cx="14788515" cy="484378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Sebelum periode pengajuan kenaikan jabatan akademik dosen dibuka, terdapat beberapa hal yang wajib dilakukan :</a:t>
            </a: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03D60"/>
              </a:solidFill>
              <a:effectLst/>
              <a:uLnTx/>
              <a:uFillTx/>
              <a:latin typeface="Poppins Medium" panose="00000600000000000000"/>
              <a:ea typeface="+mn-ea"/>
              <a:cs typeface="+mn-cs"/>
            </a:endParaRP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Operator PAK menyiapkan dokumen-dokumen yang diajukan </a:t>
            </a: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Dosen sudah mengisi Rumpun Ilmu, memastikan profil dan data diri di SISTER sudah dilengkapi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55" y="560070"/>
            <a:ext cx="11554460" cy="126174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2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 Bold" panose="00000700000000000000"/>
                <a:ea typeface="+mn-ea"/>
                <a:cs typeface="+mn-cs"/>
              </a:rPr>
              <a:t>DOSEN YANG DAPAT DIAJUKAN JENAIKAN JABATAN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1997710"/>
            <a:ext cx="13118465" cy="70040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55" y="560070"/>
            <a:ext cx="11554460" cy="126174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2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 Bold" panose="00000700000000000000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057400" y="3529330"/>
            <a:ext cx="14788515" cy="484378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CATATAN:</a:t>
            </a: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03D60"/>
              </a:solidFill>
              <a:effectLst/>
              <a:uLnTx/>
              <a:uFillTx/>
              <a:latin typeface="Poppins Medium" panose="00000600000000000000"/>
              <a:ea typeface="+mn-ea"/>
              <a:cs typeface="+mn-cs"/>
            </a:endParaRP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Pada Periode I: untuk semua pengajuan dilakukan maksimal 3 bulan dari Batas Usia Pensiun (BUP) dikarenakan masa awal peralihan dan kekosongan periode sebelumnya</a:t>
            </a: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Pada Periode seterusnya, ajuan harus 1 tahun sebelum BUP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18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Pemadanan</a:t>
            </a:r>
            <a:r>
              <a:rPr lang="en-US" sz="6620" dirty="0">
                <a:solidFill>
                  <a:srgbClr val="000000"/>
                </a:solidFill>
                <a:latin typeface="Poppins Medium Bold"/>
              </a:rPr>
              <a:t> Data </a:t>
            </a:r>
            <a:r>
              <a:rPr lang="en-US" sz="6620" dirty="0" err="1">
                <a:solidFill>
                  <a:srgbClr val="000000"/>
                </a:solidFill>
                <a:latin typeface="Poppins Medium Bold"/>
              </a:rPr>
              <a:t>Dosen</a:t>
            </a:r>
            <a:endParaRPr lang="en-US" sz="6620" dirty="0">
              <a:solidFill>
                <a:srgbClr val="000000"/>
              </a:solidFill>
              <a:latin typeface="Poppins Medium Bold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C0CF999-EF81-C41D-3525-0174D638983F}"/>
              </a:ext>
            </a:extLst>
          </p:cNvPr>
          <p:cNvSpPr txBox="1"/>
          <p:nvPr/>
        </p:nvSpPr>
        <p:spPr>
          <a:xfrm>
            <a:off x="1143000" y="2121663"/>
            <a:ext cx="16565824" cy="7476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0666" lvl="1" algn="just">
              <a:lnSpc>
                <a:spcPts val="3899"/>
              </a:lnSpc>
            </a:pPr>
            <a:r>
              <a:rPr lang="en-US" sz="2599" b="1" dirty="0" err="1">
                <a:solidFill>
                  <a:srgbClr val="7030A0"/>
                </a:solidFill>
                <a:latin typeface="Poppins Medium"/>
              </a:rPr>
              <a:t>Menuju</a:t>
            </a:r>
            <a:r>
              <a:rPr lang="en-US" sz="2599" b="1" dirty="0">
                <a:solidFill>
                  <a:srgbClr val="7030A0"/>
                </a:solidFill>
                <a:latin typeface="Poppins Medium"/>
              </a:rPr>
              <a:t> NUPTK</a:t>
            </a:r>
          </a:p>
          <a:p>
            <a:pPr marL="280666" lvl="1" algn="just">
              <a:lnSpc>
                <a:spcPts val="3899"/>
              </a:lnSpc>
            </a:pPr>
            <a:endParaRPr lang="en-US" sz="2599" b="1" dirty="0">
              <a:solidFill>
                <a:srgbClr val="7030A0"/>
              </a:solidFill>
              <a:latin typeface="Poppins Medium"/>
            </a:endParaRPr>
          </a:p>
          <a:p>
            <a:pPr marL="795016" lvl="1" indent="-514350" algn="just">
              <a:lnSpc>
                <a:spcPts val="3899"/>
              </a:lnSpc>
              <a:buAutoNum type="arabicPeriod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Perbaikan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data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profil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1252216" lvl="2" indent="-514350" algn="just">
              <a:lnSpc>
                <a:spcPts val="3899"/>
              </a:lnSpc>
              <a:buFont typeface="Arial" panose="020B0604020202020204" pitchFamily="34" charset="0"/>
              <a:buChar char="•"/>
            </a:pPr>
            <a:r>
              <a:rPr lang="en-US" sz="2599" dirty="0">
                <a:solidFill>
                  <a:srgbClr val="003D60"/>
                </a:solidFill>
                <a:latin typeface="Poppins Medium"/>
              </a:rPr>
              <a:t>NIK ↔️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Dukcapil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1252216" lvl="2" indent="-514350" algn="just">
              <a:lnSpc>
                <a:spcPts val="3899"/>
              </a:lnSpc>
              <a:buFont typeface="Arial" panose="020B0604020202020204" pitchFamily="34" charset="0"/>
              <a:buChar char="•"/>
            </a:pPr>
            <a:r>
              <a:rPr lang="en-US" sz="2599" dirty="0">
                <a:solidFill>
                  <a:srgbClr val="003D60"/>
                </a:solidFill>
                <a:latin typeface="Poppins Medium"/>
              </a:rPr>
              <a:t>Data status dan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ikatan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kerja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dosen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</a:p>
          <a:p>
            <a:pPr marL="737866" lvl="2" algn="just">
              <a:lnSpc>
                <a:spcPts val="3899"/>
              </a:lnSpc>
            </a:pP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	    1)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tetap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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tetap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ASN/Non ASN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atau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penuh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waktu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min 12sks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tridarma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</a:t>
            </a:r>
          </a:p>
          <a:p>
            <a:pPr marL="737866" lvl="2" algn="just">
              <a:lnSpc>
                <a:spcPts val="3899"/>
              </a:lnSpc>
            </a:pP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	    2)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tidak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tetap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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berdasar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kontrak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kerja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atau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dosen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paruh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waktu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min. 12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sks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tridarma</a:t>
            </a:r>
            <a:endParaRPr lang="en-US" sz="2599" dirty="0">
              <a:solidFill>
                <a:srgbClr val="003D60"/>
              </a:solidFill>
              <a:latin typeface="Poppins Medium"/>
              <a:sym typeface="Wingdings" pitchFamily="2" charset="2"/>
            </a:endParaRPr>
          </a:p>
          <a:p>
            <a:pPr marL="737866" lvl="2" algn="just">
              <a:lnSpc>
                <a:spcPts val="3899"/>
              </a:lnSpc>
            </a:pP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     3)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pengajar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non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  <a:sym typeface="Wingdings" pitchFamily="2" charset="2"/>
              </a:rPr>
              <a:t>dosen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 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1252216" lvl="2" indent="-514350" algn="just">
              <a:lnSpc>
                <a:spcPts val="3899"/>
              </a:lnSpc>
              <a:buFont typeface="Arial" panose="020B0604020202020204" pitchFamily="34" charset="0"/>
              <a:buChar char="•"/>
            </a:pPr>
            <a:r>
              <a:rPr lang="en-US" sz="2599" dirty="0">
                <a:solidFill>
                  <a:srgbClr val="003D60"/>
                </a:solidFill>
                <a:latin typeface="Poppins Medium"/>
              </a:rPr>
              <a:t>Data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jabatan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akademik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dosen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>
                <a:solidFill>
                  <a:srgbClr val="003D60"/>
                </a:solidFill>
                <a:latin typeface="Poppins Medium"/>
                <a:sym typeface="Wingdings" pitchFamily="2" charset="2"/>
              </a:rPr>
              <a:t> oleh PT di Sister dan SIASN</a:t>
            </a: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280666" lvl="1" algn="just">
              <a:lnSpc>
                <a:spcPts val="3899"/>
              </a:lnSpc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280666" lvl="1" algn="just">
              <a:lnSpc>
                <a:spcPts val="3899"/>
              </a:lnSpc>
            </a:pPr>
            <a:r>
              <a:rPr lang="en-US" sz="2599" dirty="0">
                <a:solidFill>
                  <a:srgbClr val="003D60"/>
                </a:solidFill>
                <a:latin typeface="Poppins Medium"/>
              </a:rPr>
              <a:t>2.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Perbaikan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data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rumpun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ilmu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menurut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UU 12/2012	</a:t>
            </a:r>
          </a:p>
          <a:p>
            <a:pPr marL="1195066" lvl="2" indent="-457200" algn="just">
              <a:lnSpc>
                <a:spcPts val="3899"/>
              </a:lnSpc>
              <a:buFont typeface="Arial" panose="020B0604020202020204" pitchFamily="34" charset="0"/>
              <a:buChar char="•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Sudah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ada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list</a:t>
            </a:r>
          </a:p>
          <a:p>
            <a:pPr marL="1195066" lvl="2" indent="-457200" algn="just">
              <a:lnSpc>
                <a:spcPts val="3899"/>
              </a:lnSpc>
              <a:buFont typeface="Arial" panose="020B0604020202020204" pitchFamily="34" charset="0"/>
              <a:buChar char="•"/>
            </a:pP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Dipilih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Sesuai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dengan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3D60"/>
                </a:solidFill>
                <a:latin typeface="Poppins Medium"/>
              </a:rPr>
              <a:t>pendidikan</a:t>
            </a:r>
            <a:r>
              <a:rPr lang="en-US" sz="2599" dirty="0">
                <a:solidFill>
                  <a:srgbClr val="003D60"/>
                </a:solidFill>
                <a:latin typeface="Poppins Medium"/>
              </a:rPr>
              <a:t> formal </a:t>
            </a:r>
          </a:p>
          <a:p>
            <a:pPr marL="280666" lvl="1" algn="just">
              <a:lnSpc>
                <a:spcPts val="3899"/>
              </a:lnSpc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  <a:p>
            <a:pPr marL="280666" lvl="1" algn="just">
              <a:lnSpc>
                <a:spcPts val="3899"/>
              </a:lnSpc>
            </a:pPr>
            <a:endParaRPr lang="en-US" sz="2599" dirty="0">
              <a:solidFill>
                <a:srgbClr val="003D60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7670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55" y="560070"/>
            <a:ext cx="11554460" cy="126174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2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 Bold" panose="00000700000000000000"/>
                <a:ea typeface="+mn-ea"/>
                <a:cs typeface="+mn-cs"/>
              </a:rPr>
              <a:t>Dokumen yang Perlu Disiapkan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57400" y="2489200"/>
            <a:ext cx="14788515" cy="588391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Ijazah pendidikan terakhir</a:t>
            </a: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Penyetaraan Ijazah Luar Negeri</a:t>
            </a: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Resume Disertasi dan Thesis</a:t>
            </a: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Dokumen Akreditasi Prodi</a:t>
            </a: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SKP 2 tahun terakhir</a:t>
            </a: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PAK Konversi yang sudah menggabungkan AK Integrasi 2022 dan PAK Konversi kinerja 2023</a:t>
            </a: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DUPAK / PAK Konversi</a:t>
            </a: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Dokumen Bukti BKD</a:t>
            </a: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Surat Pernyataan Pakta Integritas Keabsahan Karya Ilmiah Dosen</a:t>
            </a: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Surat Pernyataan Pakta Integritas Pengesahan Hasil Validasi Karya Ilmiah oleh Pimpinan PT</a:t>
            </a:r>
          </a:p>
          <a:p>
            <a:pPr marL="795020" marR="0" lvl="1" indent="-51435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Poppins Medium" panose="00000600000000000000"/>
              <a:ea typeface="+mn-ea"/>
              <a:cs typeface="+mn-cs"/>
            </a:endParaRP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Poppins Medium" panose="0000060000000000000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732280" y="2171700"/>
            <a:ext cx="15194280" cy="711771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11.   Dokumen Korespondensi</a:t>
            </a: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12.  Dokumen Hasil Cek Plagiarisme</a:t>
            </a: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13.  Artikel Jurnal</a:t>
            </a: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14.  Dokumen dukung Syarat Khusus Tambahan</a:t>
            </a: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15.  Dokumen Formasi Jabatan Akademik Dosen</a:t>
            </a: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16.  Surat Pengantar dari PT</a:t>
            </a: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17.  Berita Acara Pertimbangan Persetujuan Senat</a:t>
            </a: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18.  Berita Acara Komite Integritas Akademik</a:t>
            </a: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19.  SK Pangkat </a:t>
            </a: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20.  SK Jabatan</a:t>
            </a: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21.  Sertifikat Sertifikasi Dosen</a:t>
            </a:r>
          </a:p>
          <a:p>
            <a:pPr marL="280670" marR="0" lvl="1" indent="0" algn="just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22.  Surat Pernyataan Pakta Integritas Kenaikan Jabatan Akademik Dosen oleh  Pimpinan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0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id-ID" sz="3600" dirty="0">
                <a:solidFill>
                  <a:srgbClr val="000000"/>
                </a:solidFill>
                <a:latin typeface="Poppins Medium Bold"/>
              </a:rPr>
              <a:t>TO DO LIST</a:t>
            </a:r>
            <a:endParaRPr lang="en-US" sz="3600" dirty="0">
              <a:solidFill>
                <a:srgbClr val="000000"/>
              </a:solidFill>
              <a:latin typeface="Poppins Medium 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5F803D-1283-C064-00DB-77BEA655DD49}"/>
              </a:ext>
            </a:extLst>
          </p:cNvPr>
          <p:cNvSpPr txBox="1"/>
          <p:nvPr/>
        </p:nvSpPr>
        <p:spPr>
          <a:xfrm>
            <a:off x="2571500" y="2685790"/>
            <a:ext cx="3657600" cy="6771084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280666" lvl="1"/>
            <a:r>
              <a:rPr lang="id-ID" sz="3600" dirty="0">
                <a:solidFill>
                  <a:srgbClr val="003D60"/>
                </a:solidFill>
                <a:latin typeface="Poppins Medium"/>
              </a:rPr>
              <a:t>Dosen</a:t>
            </a:r>
            <a:r>
              <a:rPr lang="id-ID" sz="2000" dirty="0">
                <a:solidFill>
                  <a:srgbClr val="003D60"/>
                </a:solidFill>
                <a:latin typeface="Poppins Medium"/>
              </a:rPr>
              <a:t> </a:t>
            </a:r>
          </a:p>
          <a:p>
            <a:pPr marL="280666" lvl="1"/>
            <a:endParaRPr lang="id-ID" sz="2000" dirty="0">
              <a:solidFill>
                <a:srgbClr val="003D60"/>
              </a:solidFill>
              <a:latin typeface="Poppins Medium"/>
            </a:endParaRPr>
          </a:p>
          <a:p>
            <a:pPr marL="623566" lvl="1" indent="-342900">
              <a:buFont typeface="Arial" panose="020B0604020202020204" pitchFamily="34" charset="0"/>
              <a:buChar char="•"/>
            </a:pPr>
            <a:r>
              <a:rPr lang="id-ID" sz="2800" dirty="0">
                <a:solidFill>
                  <a:srgbClr val="003D60"/>
                </a:solidFill>
                <a:latin typeface="Poppins Medium"/>
              </a:rPr>
              <a:t>Update NIK</a:t>
            </a:r>
          </a:p>
          <a:p>
            <a:pPr marL="623566" lvl="1" indent="-342900">
              <a:buFont typeface="Arial" panose="020B0604020202020204" pitchFamily="34" charset="0"/>
              <a:buChar char="•"/>
            </a:pPr>
            <a:r>
              <a:rPr lang="id-ID" sz="2800" dirty="0">
                <a:solidFill>
                  <a:srgbClr val="003D60"/>
                </a:solidFill>
                <a:latin typeface="Poppins Medium"/>
              </a:rPr>
              <a:t>Update status dosen</a:t>
            </a:r>
          </a:p>
          <a:p>
            <a:pPr marL="623566" lvl="1" indent="-342900">
              <a:buFont typeface="Arial" panose="020B0604020202020204" pitchFamily="34" charset="0"/>
              <a:buChar char="•"/>
            </a:pPr>
            <a:r>
              <a:rPr lang="id-ID" sz="2800" dirty="0">
                <a:solidFill>
                  <a:srgbClr val="003D60"/>
                </a:solidFill>
                <a:latin typeface="Poppins Medium"/>
              </a:rPr>
              <a:t>Update rumpun ilmu</a:t>
            </a:r>
          </a:p>
          <a:p>
            <a:pPr marL="623566" lvl="1" indent="-342900">
              <a:buFont typeface="Arial" panose="020B0604020202020204" pitchFamily="34" charset="0"/>
              <a:buChar char="•"/>
            </a:pPr>
            <a:r>
              <a:rPr lang="id-ID" sz="2800" dirty="0">
                <a:solidFill>
                  <a:srgbClr val="003D60"/>
                </a:solidFill>
                <a:latin typeface="Poppins Medium"/>
              </a:rPr>
              <a:t>Calon LK/GB update info karil di Sister dan kegiatan lain seperti menyiapkan berkas admin syarat khusus</a:t>
            </a:r>
          </a:p>
          <a:p>
            <a:pPr marL="623566" lvl="1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003D60"/>
              </a:solidFill>
              <a:latin typeface="Poppins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CED3FD-18CA-BC8F-A238-1F1DAEDBEED9}"/>
              </a:ext>
            </a:extLst>
          </p:cNvPr>
          <p:cNvSpPr txBox="1"/>
          <p:nvPr/>
        </p:nvSpPr>
        <p:spPr>
          <a:xfrm>
            <a:off x="6924850" y="2643526"/>
            <a:ext cx="3657600" cy="3754874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280666" lvl="1"/>
            <a:r>
              <a:rPr lang="id-ID" sz="3600" dirty="0">
                <a:solidFill>
                  <a:srgbClr val="003D60"/>
                </a:solidFill>
                <a:latin typeface="Poppins Medium"/>
              </a:rPr>
              <a:t>Kaprodi</a:t>
            </a:r>
            <a:r>
              <a:rPr lang="id-ID" sz="2000" dirty="0">
                <a:solidFill>
                  <a:srgbClr val="003D60"/>
                </a:solidFill>
                <a:latin typeface="Poppins Medium"/>
              </a:rPr>
              <a:t> </a:t>
            </a:r>
          </a:p>
          <a:p>
            <a:pPr marL="280666" lvl="1"/>
            <a:endParaRPr lang="id-ID" sz="2000" dirty="0">
              <a:solidFill>
                <a:srgbClr val="003D60"/>
              </a:solidFill>
              <a:latin typeface="Poppins Medium"/>
            </a:endParaRPr>
          </a:p>
          <a:p>
            <a:pPr marL="623566" lvl="1" indent="-342900">
              <a:buFont typeface="Arial" panose="020B0604020202020204" pitchFamily="34" charset="0"/>
              <a:buChar char="•"/>
            </a:pPr>
            <a:r>
              <a:rPr lang="id-ID" sz="2800" dirty="0">
                <a:solidFill>
                  <a:srgbClr val="003D60"/>
                </a:solidFill>
                <a:latin typeface="Poppins Medium"/>
              </a:rPr>
              <a:t>Menyusun formasi/peta jabatan, dirapatkan dengan dosen prodi</a:t>
            </a:r>
          </a:p>
          <a:p>
            <a:pPr marL="623566" lvl="1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003D60"/>
              </a:solidFill>
              <a:latin typeface="Poppins Medium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9C7B7C-AF9B-5D4C-3C56-81747363D8FC}"/>
              </a:ext>
            </a:extLst>
          </p:cNvPr>
          <p:cNvSpPr txBox="1"/>
          <p:nvPr/>
        </p:nvSpPr>
        <p:spPr>
          <a:xfrm>
            <a:off x="11278200" y="2643526"/>
            <a:ext cx="3657600" cy="4616648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280666" lvl="1"/>
            <a:r>
              <a:rPr lang="id-ID" sz="3600" dirty="0">
                <a:solidFill>
                  <a:srgbClr val="003D60"/>
                </a:solidFill>
                <a:latin typeface="Poppins Medium"/>
              </a:rPr>
              <a:t>Fakultas</a:t>
            </a:r>
            <a:r>
              <a:rPr lang="id-ID" sz="2000" dirty="0">
                <a:solidFill>
                  <a:srgbClr val="003D60"/>
                </a:solidFill>
                <a:latin typeface="Poppins Medium"/>
              </a:rPr>
              <a:t> </a:t>
            </a:r>
          </a:p>
          <a:p>
            <a:pPr marL="280666" lvl="1"/>
            <a:endParaRPr lang="id-ID" sz="2000" dirty="0">
              <a:solidFill>
                <a:srgbClr val="003D60"/>
              </a:solidFill>
              <a:latin typeface="Poppins Medium"/>
            </a:endParaRPr>
          </a:p>
          <a:p>
            <a:pPr marL="623566" lvl="1" indent="-342900">
              <a:buFont typeface="Arial" panose="020B0604020202020204" pitchFamily="34" charset="0"/>
              <a:buChar char="•"/>
            </a:pPr>
            <a:r>
              <a:rPr lang="id-ID" sz="2800" dirty="0">
                <a:solidFill>
                  <a:srgbClr val="003D60"/>
                </a:solidFill>
                <a:latin typeface="Poppins Medium"/>
              </a:rPr>
              <a:t>Fasilitasi rapat peta jabatan prodi</a:t>
            </a:r>
          </a:p>
          <a:p>
            <a:pPr marL="623566" lvl="1" indent="-342900">
              <a:buFont typeface="Arial" panose="020B0604020202020204" pitchFamily="34" charset="0"/>
              <a:buChar char="•"/>
            </a:pPr>
            <a:r>
              <a:rPr lang="id-ID" sz="2800" dirty="0">
                <a:solidFill>
                  <a:srgbClr val="003D60"/>
                </a:solidFill>
                <a:latin typeface="Poppins Medium"/>
              </a:rPr>
              <a:t>Fasilitasi dan identifikasi calon LK/GB</a:t>
            </a:r>
          </a:p>
          <a:p>
            <a:pPr marL="623566" lvl="1" indent="-342900">
              <a:buFont typeface="Arial" panose="020B0604020202020204" pitchFamily="34" charset="0"/>
              <a:buChar char="•"/>
            </a:pPr>
            <a:r>
              <a:rPr lang="id-ID" sz="2800" dirty="0">
                <a:solidFill>
                  <a:srgbClr val="003D60"/>
                </a:solidFill>
                <a:latin typeface="Poppins Medium"/>
              </a:rPr>
              <a:t>Proses usulan, cek plagiasi, dkk</a:t>
            </a:r>
          </a:p>
          <a:p>
            <a:pPr marL="623566" lvl="1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003D60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5366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368625" y="4307611"/>
            <a:ext cx="9550749" cy="1237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68"/>
              </a:lnSpc>
              <a:spcBef>
                <a:spcPct val="0"/>
              </a:spcBef>
            </a:pPr>
            <a:r>
              <a:rPr lang="en-US" sz="6834">
                <a:solidFill>
                  <a:srgbClr val="000000"/>
                </a:solidFill>
                <a:latin typeface="Poppins Medium Bold"/>
              </a:rPr>
              <a:t>For Your Attention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68625" y="2679034"/>
            <a:ext cx="9550749" cy="198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04"/>
              </a:lnSpc>
              <a:spcBef>
                <a:spcPct val="0"/>
              </a:spcBef>
            </a:pPr>
            <a:r>
              <a:rPr lang="en-US" sz="10931">
                <a:solidFill>
                  <a:srgbClr val="003D60"/>
                </a:solidFill>
                <a:latin typeface="Poppins Bold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0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Poppins Medium Bold"/>
              </a:rPr>
              <a:t>TATA CARA </a:t>
            </a:r>
            <a:r>
              <a:rPr lang="id-ID" sz="3600" dirty="0">
                <a:solidFill>
                  <a:srgbClr val="000000"/>
                </a:solidFill>
                <a:latin typeface="Poppins Medium Bold"/>
              </a:rPr>
              <a:t>VERIFIKASI NIK</a:t>
            </a:r>
            <a:endParaRPr lang="en-US" sz="3600" dirty="0">
              <a:solidFill>
                <a:srgbClr val="000000"/>
              </a:solidFill>
              <a:latin typeface="Poppins Medium Bold"/>
            </a:endParaRPr>
          </a:p>
        </p:txBody>
      </p:sp>
      <p:pic>
        <p:nvPicPr>
          <p:cNvPr id="22" name="Picture 21" descr="A screenshot of a web page&#10;&#10;Description automatically generated">
            <a:extLst>
              <a:ext uri="{FF2B5EF4-FFF2-40B4-BE49-F238E27FC236}">
                <a16:creationId xmlns:a16="http://schemas.microsoft.com/office/drawing/2014/main" id="{331E2518-2868-F2D1-0A49-EDD60E471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06" y="2354445"/>
            <a:ext cx="10013950" cy="64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0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Poppins Medium Bold"/>
              </a:rPr>
              <a:t>TATA CARA </a:t>
            </a:r>
            <a:r>
              <a:rPr lang="id-ID" sz="3600" dirty="0">
                <a:solidFill>
                  <a:srgbClr val="000000"/>
                </a:solidFill>
                <a:latin typeface="Poppins Medium Bold"/>
              </a:rPr>
              <a:t>VERIFIKASI NIK</a:t>
            </a:r>
            <a:endParaRPr lang="en-US" sz="3600" dirty="0">
              <a:solidFill>
                <a:srgbClr val="000000"/>
              </a:solidFill>
              <a:latin typeface="Poppins Medium Bold"/>
            </a:endParaRPr>
          </a:p>
        </p:txBody>
      </p:sp>
      <p:pic>
        <p:nvPicPr>
          <p:cNvPr id="23" name="Picture 22" descr="A screenshot of a phone&#10;&#10;Description automatically generated">
            <a:extLst>
              <a:ext uri="{FF2B5EF4-FFF2-40B4-BE49-F238E27FC236}">
                <a16:creationId xmlns:a16="http://schemas.microsoft.com/office/drawing/2014/main" id="{4F0162E2-DF75-E8B5-71BF-880605AFC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8" y="2219099"/>
            <a:ext cx="5970824" cy="750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0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Poppins Medium Bold"/>
              </a:rPr>
              <a:t>TATA CARA PEMADANAN DATA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0B9DC024-A544-C088-ADC3-059D9F31D7F4}"/>
              </a:ext>
            </a:extLst>
          </p:cNvPr>
          <p:cNvSpPr txBox="1"/>
          <p:nvPr/>
        </p:nvSpPr>
        <p:spPr>
          <a:xfrm>
            <a:off x="2742188" y="8223189"/>
            <a:ext cx="1184751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5016" lvl="1" indent="-514350" algn="just">
              <a:buAutoNum type="arabicPeriod"/>
            </a:pPr>
            <a:r>
              <a:rPr lang="sv-SE" sz="2000" dirty="0">
                <a:solidFill>
                  <a:srgbClr val="003D60"/>
                </a:solidFill>
                <a:latin typeface="Poppins Medium"/>
              </a:rPr>
              <a:t>Login ke akun SISTER dengan peran sebagai Dosen. Pada Beranda, Anda dapat melihat informasi terkait Pemadanan Data Dosen. Cek status pada poin 1 yaitu “Periksa Status Dosen”. Jika statusnya “Perlu Pemadanan”, maka Anda perlu melakukan proses pemadanan data.</a:t>
            </a:r>
          </a:p>
          <a:p>
            <a:pPr marL="795016" lvl="1" indent="-514350" algn="just">
              <a:buAutoNum type="arabicPeriod"/>
            </a:pPr>
            <a:r>
              <a:rPr lang="sv-SE" sz="2000" dirty="0">
                <a:solidFill>
                  <a:srgbClr val="003D60"/>
                </a:solidFill>
                <a:latin typeface="Poppins Medium"/>
              </a:rPr>
              <a:t>Klik tombol “Mulai Pemadanan Data”.</a:t>
            </a:r>
            <a:endParaRPr lang="en-US" sz="2000" dirty="0">
              <a:solidFill>
                <a:srgbClr val="003D60"/>
              </a:solidFill>
              <a:latin typeface="Poppins Medium"/>
            </a:endParaRPr>
          </a:p>
          <a:p>
            <a:pPr marL="280666" lvl="1" algn="just"/>
            <a:endParaRPr lang="en-US" sz="2000" dirty="0">
              <a:solidFill>
                <a:srgbClr val="003D60"/>
              </a:solidFill>
              <a:latin typeface="Poppins Medium"/>
            </a:endParaRPr>
          </a:p>
        </p:txBody>
      </p:sp>
      <p:pic>
        <p:nvPicPr>
          <p:cNvPr id="27" name="Picture 26" descr="A screenshot of a computer">
            <a:extLst>
              <a:ext uri="{FF2B5EF4-FFF2-40B4-BE49-F238E27FC236}">
                <a16:creationId xmlns:a16="http://schemas.microsoft.com/office/drawing/2014/main" id="{13AEDE7D-1CFF-ABD4-DB93-9F261EE27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99" y="1798691"/>
            <a:ext cx="11703401" cy="60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4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0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Poppins Medium Bold"/>
              </a:rPr>
              <a:t>TATA CARA PEMADANAN DATA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0B9DC024-A544-C088-ADC3-059D9F31D7F4}"/>
              </a:ext>
            </a:extLst>
          </p:cNvPr>
          <p:cNvSpPr txBox="1"/>
          <p:nvPr/>
        </p:nvSpPr>
        <p:spPr>
          <a:xfrm>
            <a:off x="2749549" y="7246473"/>
            <a:ext cx="1184751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5016" lvl="1" indent="-514350" algn="just">
              <a:buAutoNum type="arabicPeriod"/>
            </a:pPr>
            <a:r>
              <a:rPr lang="fi-FI" sz="2000" dirty="0">
                <a:solidFill>
                  <a:srgbClr val="003D60"/>
                </a:solidFill>
                <a:latin typeface="Poppins Medium"/>
              </a:rPr>
              <a:t>Anda akan diarahkan ke laman Penempatan/Penugasan</a:t>
            </a:r>
            <a:r>
              <a:rPr lang="id-ID" sz="2000" dirty="0">
                <a:solidFill>
                  <a:srgbClr val="003D60"/>
                </a:solidFill>
                <a:latin typeface="Poppins Medium"/>
              </a:rPr>
              <a:t>. Anda perlu melakukan pemadanan data pada data yang berstatus “Perlu Pemadanan”.</a:t>
            </a:r>
            <a:endParaRPr lang="sv-SE" sz="2000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 algn="just">
              <a:buAutoNum type="arabicPeriod"/>
            </a:pPr>
            <a:r>
              <a:rPr lang="sv-SE" sz="2000" dirty="0">
                <a:solidFill>
                  <a:srgbClr val="003D60"/>
                </a:solidFill>
                <a:latin typeface="Poppins Medium"/>
              </a:rPr>
              <a:t>Silakan klik tombol “Ubah” untuk masuk ke proses pengisian data untuk pemadanan data.</a:t>
            </a:r>
          </a:p>
        </p:txBody>
      </p:sp>
      <p:pic>
        <p:nvPicPr>
          <p:cNvPr id="28" name="Picture 27" descr="A screenshot of a computer&#10;&#10;Description automatically generated">
            <a:extLst>
              <a:ext uri="{FF2B5EF4-FFF2-40B4-BE49-F238E27FC236}">
                <a16:creationId xmlns:a16="http://schemas.microsoft.com/office/drawing/2014/main" id="{556B008B-1F26-8C27-A0C2-136D71BC07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53452"/>
            <a:ext cx="12788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6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0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Poppins Medium Bold"/>
              </a:rPr>
              <a:t>TATA CARA PEMADANAN DATA</a:t>
            </a:r>
          </a:p>
        </p:txBody>
      </p:sp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10578580-9048-CF6C-0125-996DBC795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20" y="1764629"/>
            <a:ext cx="11847513" cy="65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7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0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Poppins Medium Bold"/>
              </a:rPr>
              <a:t>TATA CARA PEMADANAN DATA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259E49-A90A-AB4F-16FB-22F64C290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699" y="2075796"/>
            <a:ext cx="9054575" cy="7728641"/>
          </a:xfrm>
          <a:prstGeom prst="rect">
            <a:avLst/>
          </a:prstGeom>
        </p:spPr>
      </p:pic>
      <p:sp>
        <p:nvSpPr>
          <p:cNvPr id="24" name="TextBox 22">
            <a:extLst>
              <a:ext uri="{FF2B5EF4-FFF2-40B4-BE49-F238E27FC236}">
                <a16:creationId xmlns:a16="http://schemas.microsoft.com/office/drawing/2014/main" id="{3DE2B610-E56E-C63E-DC63-37E74E7DC338}"/>
              </a:ext>
            </a:extLst>
          </p:cNvPr>
          <p:cNvSpPr txBox="1"/>
          <p:nvPr/>
        </p:nvSpPr>
        <p:spPr>
          <a:xfrm>
            <a:off x="11156724" y="5570714"/>
            <a:ext cx="626378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5016" lvl="1" indent="-514350">
              <a:buAutoNum type="arabicPeriod"/>
            </a:pPr>
            <a:r>
              <a:rPr lang="fi-FI" sz="2000" dirty="0">
                <a:solidFill>
                  <a:srgbClr val="003D60"/>
                </a:solidFill>
                <a:latin typeface="Poppins Medium"/>
              </a:rPr>
              <a:t>S</a:t>
            </a:r>
            <a:r>
              <a:rPr lang="id-ID" sz="2000" dirty="0">
                <a:solidFill>
                  <a:srgbClr val="003D60"/>
                </a:solidFill>
                <a:latin typeface="Poppins Medium"/>
              </a:rPr>
              <a:t>urat Pernyataan dosen : </a:t>
            </a:r>
            <a:r>
              <a:rPr lang="sv-SE" sz="2000" dirty="0">
                <a:solidFill>
                  <a:srgbClr val="003D60"/>
                </a:solidFill>
                <a:latin typeface="Poppins Medium"/>
              </a:rPr>
              <a:t>bit.um.ac.id/pernyataan-dosen</a:t>
            </a:r>
            <a:endParaRPr lang="id-ID" sz="2000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>
              <a:buAutoNum type="arabicPeriod"/>
            </a:pPr>
            <a:endParaRPr lang="sv-SE" sz="2000" dirty="0">
              <a:solidFill>
                <a:srgbClr val="003D60"/>
              </a:solidFill>
              <a:latin typeface="Poppins Medium"/>
            </a:endParaRPr>
          </a:p>
          <a:p>
            <a:pPr marL="795016" lvl="1" indent="-514350">
              <a:buAutoNum type="arabicPeriod"/>
            </a:pPr>
            <a:r>
              <a:rPr lang="id-ID" sz="2000" dirty="0">
                <a:solidFill>
                  <a:srgbClr val="003D60"/>
                </a:solidFill>
                <a:latin typeface="Poppins Medium"/>
              </a:rPr>
              <a:t>Surat Perjanjian Kerja : bisa diisikan dengan SK Dosen</a:t>
            </a:r>
            <a:r>
              <a:rPr lang="sv-SE" sz="2000" dirty="0">
                <a:solidFill>
                  <a:srgbClr val="003D60"/>
                </a:solidFill>
                <a:latin typeface="Poppins Medium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A59169-84C0-0C5D-C632-C009CD417B00}"/>
              </a:ext>
            </a:extLst>
          </p:cNvPr>
          <p:cNvSpPr/>
          <p:nvPr/>
        </p:nvSpPr>
        <p:spPr>
          <a:xfrm>
            <a:off x="2438400" y="2857500"/>
            <a:ext cx="1961900" cy="521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F87870-3567-8EEF-2687-9E579845CCA6}"/>
              </a:ext>
            </a:extLst>
          </p:cNvPr>
          <p:cNvSpPr/>
          <p:nvPr/>
        </p:nvSpPr>
        <p:spPr>
          <a:xfrm>
            <a:off x="4817186" y="5578119"/>
            <a:ext cx="2802814" cy="521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1922FD-DD5F-092C-2F62-A9EA35F712F1}"/>
              </a:ext>
            </a:extLst>
          </p:cNvPr>
          <p:cNvSpPr/>
          <p:nvPr/>
        </p:nvSpPr>
        <p:spPr>
          <a:xfrm>
            <a:off x="7893303" y="5578119"/>
            <a:ext cx="2802814" cy="11655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58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1404" y="9505496"/>
            <a:ext cx="3904849" cy="3904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54555" y="-3123345"/>
            <a:ext cx="3904849" cy="3904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CD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5910" y="0"/>
            <a:ext cx="1732090" cy="1744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42221"/>
            <a:ext cx="1732090" cy="1744779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717362" y="-6483245"/>
            <a:ext cx="8038827" cy="7099956"/>
            <a:chOff x="0" y="0"/>
            <a:chExt cx="16679990" cy="14731898"/>
          </a:xfrm>
        </p:grpSpPr>
        <p:sp>
          <p:nvSpPr>
            <p:cNvPr id="11" name="Freeform 11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3670202" y="-5101967"/>
            <a:ext cx="8038827" cy="7099956"/>
            <a:chOff x="0" y="0"/>
            <a:chExt cx="16679990" cy="14731898"/>
          </a:xfrm>
        </p:grpSpPr>
        <p:sp>
          <p:nvSpPr>
            <p:cNvPr id="13" name="Freeform 13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966535" y="9804437"/>
            <a:ext cx="8038827" cy="7099956"/>
            <a:chOff x="0" y="0"/>
            <a:chExt cx="16679990" cy="14731898"/>
          </a:xfrm>
        </p:grpSpPr>
        <p:sp>
          <p:nvSpPr>
            <p:cNvPr id="15" name="Freeform 15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F3CD7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19375" y="8289012"/>
            <a:ext cx="8038827" cy="7099956"/>
            <a:chOff x="0" y="0"/>
            <a:chExt cx="16679990" cy="14731898"/>
          </a:xfrm>
        </p:grpSpPr>
        <p:sp>
          <p:nvSpPr>
            <p:cNvPr id="17" name="Freeform 17"/>
            <p:cNvSpPr/>
            <p:nvPr/>
          </p:nvSpPr>
          <p:spPr>
            <a:xfrm>
              <a:off x="-65786" y="0"/>
              <a:ext cx="16811499" cy="14731873"/>
            </a:xfrm>
            <a:custGeom>
              <a:avLst/>
              <a:gdLst/>
              <a:ahLst/>
              <a:cxnLst/>
              <a:rect l="l" t="t" r="r" b="b"/>
              <a:pathLst>
                <a:path w="16811499" h="14731873">
                  <a:moveTo>
                    <a:pt x="4967986" y="0"/>
                  </a:moveTo>
                  <a:cubicBezTo>
                    <a:pt x="4443984" y="0"/>
                    <a:pt x="3959606" y="278638"/>
                    <a:pt x="3696081" y="731774"/>
                  </a:cubicBezTo>
                  <a:lnTo>
                    <a:pt x="263144" y="6634226"/>
                  </a:lnTo>
                  <a:cubicBezTo>
                    <a:pt x="0" y="7086473"/>
                    <a:pt x="0" y="7645273"/>
                    <a:pt x="263144" y="8097647"/>
                  </a:cubicBezTo>
                  <a:lnTo>
                    <a:pt x="3696081" y="14000099"/>
                  </a:lnTo>
                  <a:cubicBezTo>
                    <a:pt x="3959606" y="14453108"/>
                    <a:pt x="4443984" y="14731873"/>
                    <a:pt x="4967986" y="14731873"/>
                  </a:cubicBezTo>
                  <a:lnTo>
                    <a:pt x="11843639" y="14731873"/>
                  </a:lnTo>
                  <a:cubicBezTo>
                    <a:pt x="12367641" y="14731873"/>
                    <a:pt x="12852019" y="14453236"/>
                    <a:pt x="13115544" y="14000099"/>
                  </a:cubicBezTo>
                  <a:lnTo>
                    <a:pt x="16548482" y="8097647"/>
                  </a:lnTo>
                  <a:cubicBezTo>
                    <a:pt x="16811499" y="7645273"/>
                    <a:pt x="16811499" y="7086473"/>
                    <a:pt x="16548482" y="6634226"/>
                  </a:cubicBezTo>
                  <a:lnTo>
                    <a:pt x="13115544" y="731774"/>
                  </a:lnTo>
                  <a:cubicBezTo>
                    <a:pt x="12852019" y="278638"/>
                    <a:pt x="12367641" y="0"/>
                    <a:pt x="11843639" y="0"/>
                  </a:cubicBezTo>
                  <a:close/>
                </a:path>
              </a:pathLst>
            </a:custGeom>
            <a:solidFill>
              <a:srgbClr val="003D6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3392" y="4215669"/>
            <a:ext cx="570616" cy="18556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3992" y="4215669"/>
            <a:ext cx="570616" cy="1855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576948" y="560382"/>
            <a:ext cx="11134103" cy="10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Poppins Medium Bold"/>
              </a:rPr>
              <a:t>TATA CARA </a:t>
            </a:r>
            <a:r>
              <a:rPr lang="id-ID" sz="3600" dirty="0">
                <a:solidFill>
                  <a:srgbClr val="000000"/>
                </a:solidFill>
                <a:latin typeface="Poppins Medium Bold"/>
              </a:rPr>
              <a:t>PENGISIAN RUMPUN ILMU</a:t>
            </a:r>
            <a:endParaRPr lang="en-US" sz="3600" dirty="0">
              <a:solidFill>
                <a:srgbClr val="000000"/>
              </a:solidFill>
              <a:latin typeface="Poppins Medium Bold"/>
            </a:endParaRPr>
          </a:p>
        </p:txBody>
      </p:sp>
      <p:pic>
        <p:nvPicPr>
          <p:cNvPr id="27" name="Picture 26" descr="A screenshot of a computer">
            <a:extLst>
              <a:ext uri="{FF2B5EF4-FFF2-40B4-BE49-F238E27FC236}">
                <a16:creationId xmlns:a16="http://schemas.microsoft.com/office/drawing/2014/main" id="{66845FC4-3368-DE40-D9E0-53CF91C0A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03" y="1584124"/>
            <a:ext cx="5239486" cy="87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7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818</Words>
  <Application>Microsoft Office PowerPoint</Application>
  <PresentationFormat>Custom</PresentationFormat>
  <Paragraphs>133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Poppins Medium Bold</vt:lpstr>
      <vt:lpstr>Poppins Bold</vt:lpstr>
      <vt:lpstr>Poppins Medium</vt:lpstr>
      <vt:lpstr>Poppins ExtraBold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PSDMK</dc:title>
  <cp:lastModifiedBy>ivan.heru</cp:lastModifiedBy>
  <cp:revision>40</cp:revision>
  <dcterms:created xsi:type="dcterms:W3CDTF">2006-08-16T00:00:00Z</dcterms:created>
  <dcterms:modified xsi:type="dcterms:W3CDTF">2024-05-29T07:45:09Z</dcterms:modified>
  <dc:identifier>DAFeZYaBSB4</dc:identifier>
</cp:coreProperties>
</file>