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4" r:id="rId3"/>
    <p:sldId id="260" r:id="rId4"/>
    <p:sldId id="264" r:id="rId5"/>
    <p:sldId id="265" r:id="rId6"/>
    <p:sldId id="309" r:id="rId7"/>
    <p:sldId id="327" r:id="rId8"/>
    <p:sldId id="344" r:id="rId9"/>
    <p:sldId id="337" r:id="rId10"/>
    <p:sldId id="324" r:id="rId11"/>
    <p:sldId id="334" r:id="rId12"/>
    <p:sldId id="320" r:id="rId13"/>
    <p:sldId id="366" r:id="rId14"/>
    <p:sldId id="319" r:id="rId15"/>
    <p:sldId id="275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1D9F01-4916-49FF-F041-0058632A7319}" name="Irradiatie Pierenika" initials="IP" userId="S::10016264@btpn.com::39386de1-3cd5-4206-a781-94195495b004" providerId="AD"/>
  <p188:author id="{17291B3E-B075-F006-2556-F3F3840642BE}" name="Wikan Wicaksono Bherbudi" initials="WB" userId="S::15051794@btpn.com::28622182-da9f-4876-b9dd-14dc366486d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TAQIM ADAMRAH" initials="MA" lastIdx="26" clrIdx="0">
    <p:extLst>
      <p:ext uri="{19B8F6BF-5375-455C-9EA6-DF929625EA0E}">
        <p15:presenceInfo xmlns:p15="http://schemas.microsoft.com/office/powerpoint/2012/main" xmlns="" userId="S-1-5-21-243872506-1651379413-4273112884-188131" providerId="AD"/>
      </p:ext>
    </p:extLst>
  </p:cmAuthor>
  <p:cmAuthor id="2" name="META ROSTIAWATI" initials="MR" lastIdx="1" clrIdx="1">
    <p:extLst>
      <p:ext uri="{19B8F6BF-5375-455C-9EA6-DF929625EA0E}">
        <p15:presenceInfo xmlns:p15="http://schemas.microsoft.com/office/powerpoint/2012/main" xmlns="" userId="S::21059404@btpn.com::fdcf0aa0-a40b-44fb-9385-4fe99419f5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4DD"/>
    <a:srgbClr val="695744"/>
    <a:srgbClr val="E77B2B"/>
    <a:srgbClr val="004C35"/>
    <a:srgbClr val="80715C"/>
    <a:srgbClr val="71634E"/>
    <a:srgbClr val="EAA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49"/>
    <p:restoredTop sz="84384"/>
  </p:normalViewPr>
  <p:slideViewPr>
    <p:cSldViewPr snapToGrid="0" snapToObjects="1">
      <p:cViewPr>
        <p:scale>
          <a:sx n="63" d="100"/>
          <a:sy n="63" d="100"/>
        </p:scale>
        <p:origin x="-2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67FE2-5DAA-1C43-A3EB-D403A15287BF}" type="datetimeFigureOut">
              <a:rPr lang="en-US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330E2-5F36-8A4E-BB67-C2EAC6D54F9B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8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Terimakasih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waktunya</a:t>
            </a:r>
            <a:r>
              <a:rPr lang="en-US" dirty="0"/>
              <a:t>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Kami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memperkenalkan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(</a:t>
            </a:r>
            <a:r>
              <a:rPr lang="en-US" dirty="0" err="1"/>
              <a:t>nama</a:t>
            </a:r>
            <a:r>
              <a:rPr lang="en-US" dirty="0"/>
              <a:t>, </a:t>
            </a:r>
            <a:r>
              <a:rPr lang="en-US" dirty="0" err="1"/>
              <a:t>posisi</a:t>
            </a:r>
            <a:r>
              <a:rPr lang="en-US" dirty="0"/>
              <a:t>/ </a:t>
            </a:r>
            <a:r>
              <a:rPr lang="en-US" dirty="0" err="1"/>
              <a:t>jabatan</a:t>
            </a:r>
            <a:r>
              <a:rPr lang="en-US" dirty="0"/>
              <a:t>, </a:t>
            </a:r>
            <a:r>
              <a:rPr lang="en-US" dirty="0" err="1"/>
              <a:t>cabang</a:t>
            </a:r>
            <a:r>
              <a:rPr lang="en-US" dirty="0"/>
              <a:t> BTPN…..)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Maksud</a:t>
            </a:r>
            <a:r>
              <a:rPr lang="en-US" dirty="0"/>
              <a:t> dan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 sales tools adalah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memperkenalkan</a:t>
            </a:r>
            <a:r>
              <a:rPr lang="en-US" dirty="0"/>
              <a:t> Company Profile BTPN dan </a:t>
            </a:r>
            <a:r>
              <a:rPr lang="en-US" dirty="0" err="1"/>
              <a:t>produk</a:t>
            </a:r>
            <a:r>
              <a:rPr lang="en-US" dirty="0"/>
              <a:t> BTPN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bapak</a:t>
            </a:r>
            <a:r>
              <a:rPr lang="en-US" dirty="0"/>
              <a:t> dan </a:t>
            </a:r>
            <a:r>
              <a:rPr lang="en-US" dirty="0" err="1"/>
              <a:t>ibu</a:t>
            </a:r>
            <a:endParaRPr lang="en-ID" dirty="0"/>
          </a:p>
          <a:p>
            <a:endParaRPr lang="en-ID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330E2-5F36-8A4E-BB67-C2EAC6D54F9B}" type="slidenum">
              <a:rPr lang="en-ID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9643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330E2-5F36-8A4E-BB67-C2EAC6D54F9B}" type="slidenum">
              <a:r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26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BTPN Adalah Bank digital </a:t>
            </a:r>
            <a:r>
              <a:rPr lang="en-US" dirty="0" err="1"/>
              <a:t>pertama</a:t>
            </a:r>
            <a:r>
              <a:rPr lang="en-US" dirty="0"/>
              <a:t> di Indonesia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meluncurkan</a:t>
            </a:r>
            <a:r>
              <a:rPr lang="en-US" dirty="0"/>
              <a:t> </a:t>
            </a:r>
            <a:r>
              <a:rPr lang="en-US" dirty="0" err="1"/>
              <a:t>Jenius</a:t>
            </a:r>
            <a:r>
              <a:rPr lang="en-US" dirty="0"/>
              <a:t> pada </a:t>
            </a:r>
            <a:r>
              <a:rPr lang="en-US" dirty="0" err="1"/>
              <a:t>tahun</a:t>
            </a:r>
            <a:r>
              <a:rPr lang="en-US" dirty="0"/>
              <a:t> 2016.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330E2-5F36-8A4E-BB67-C2EAC6D54F9B}" type="slidenum">
              <a:rPr lang="en-ID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7428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Jelaskan</a:t>
            </a:r>
            <a:r>
              <a:rPr lang="en-US"/>
              <a:t> </a:t>
            </a:r>
            <a:r>
              <a:rPr lang="en-US" err="1"/>
              <a:t>produk</a:t>
            </a:r>
            <a:r>
              <a:rPr lang="en-US"/>
              <a:t> </a:t>
            </a:r>
            <a:r>
              <a:rPr lang="en-US" err="1"/>
              <a:t>Kartu</a:t>
            </a:r>
            <a:r>
              <a:rPr lang="en-US"/>
              <a:t> </a:t>
            </a:r>
            <a:r>
              <a:rPr lang="en-US" err="1"/>
              <a:t>Kredit</a:t>
            </a:r>
            <a:r>
              <a:rPr lang="en-US"/>
              <a:t> Bank BTPN….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330E2-5F36-8A4E-BB67-C2EAC6D54F9B}" type="slidenum">
              <a:rPr lang="en-ID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8033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330E2-5F36-8A4E-BB67-C2EAC6D54F9B}" type="slidenum">
              <a:r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99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Produk</a:t>
            </a:r>
            <a:r>
              <a:rPr lang="en-US"/>
              <a:t> </a:t>
            </a:r>
            <a:r>
              <a:rPr lang="en-US" err="1"/>
              <a:t>ini</a:t>
            </a:r>
            <a:r>
              <a:rPr lang="en-US"/>
              <a:t> </a:t>
            </a:r>
            <a:r>
              <a:rPr lang="en-US" err="1"/>
              <a:t>dipersiapkan</a:t>
            </a:r>
            <a:r>
              <a:rPr lang="en-US"/>
              <a:t> </a:t>
            </a:r>
            <a:r>
              <a:rPr lang="en-US" err="1"/>
              <a:t>khusus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</a:t>
            </a:r>
            <a:r>
              <a:rPr lang="en-US" err="1"/>
              <a:t>penerimaan</a:t>
            </a:r>
            <a:r>
              <a:rPr lang="en-US"/>
              <a:t> </a:t>
            </a:r>
            <a:r>
              <a:rPr lang="en-US" err="1"/>
              <a:t>manfaat</a:t>
            </a:r>
            <a:r>
              <a:rPr lang="en-US"/>
              <a:t> pension yang </a:t>
            </a:r>
            <a:r>
              <a:rPr lang="en-US" err="1"/>
              <a:t>dapat</a:t>
            </a:r>
            <a:r>
              <a:rPr lang="en-US"/>
              <a:t> </a:t>
            </a:r>
            <a:r>
              <a:rPr lang="en-US" err="1"/>
              <a:t>bapak</a:t>
            </a:r>
            <a:r>
              <a:rPr lang="en-US"/>
              <a:t> dan </a:t>
            </a:r>
            <a:r>
              <a:rPr lang="en-US" err="1"/>
              <a:t>ibu</a:t>
            </a:r>
            <a:r>
              <a:rPr lang="en-US"/>
              <a:t> </a:t>
            </a:r>
            <a:r>
              <a:rPr lang="en-US" err="1"/>
              <a:t>manfaatkan</a:t>
            </a:r>
            <a:r>
              <a:rPr lang="en-US"/>
              <a:t> </a:t>
            </a:r>
            <a:r>
              <a:rPr lang="en-US" err="1"/>
              <a:t>setiap</a:t>
            </a:r>
            <a:r>
              <a:rPr lang="en-US"/>
              <a:t> </a:t>
            </a:r>
            <a:r>
              <a:rPr lang="en-US" err="1"/>
              <a:t>waktu</a:t>
            </a:r>
            <a:r>
              <a:rPr lang="en-US"/>
              <a:t> </a:t>
            </a:r>
            <a:r>
              <a:rPr lang="en-US" err="1"/>
              <a:t>dengan</a:t>
            </a:r>
            <a:r>
              <a:rPr lang="en-US"/>
              <a:t> </a:t>
            </a:r>
            <a:r>
              <a:rPr lang="en-US" err="1"/>
              <a:t>jaringan</a:t>
            </a:r>
            <a:r>
              <a:rPr lang="en-US"/>
              <a:t> ATM yang </a:t>
            </a:r>
            <a:r>
              <a:rPr lang="en-US" err="1"/>
              <a:t>tersebar</a:t>
            </a:r>
            <a:r>
              <a:rPr lang="en-US"/>
              <a:t> </a:t>
            </a:r>
            <a:r>
              <a:rPr lang="en-US" err="1"/>
              <a:t>diseluruh</a:t>
            </a:r>
            <a:r>
              <a:rPr lang="en-US"/>
              <a:t> </a:t>
            </a:r>
            <a:r>
              <a:rPr lang="en-US" err="1"/>
              <a:t>cabang</a:t>
            </a:r>
            <a:r>
              <a:rPr lang="en-US"/>
              <a:t> Bank BTPN.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Jelaskan</a:t>
            </a:r>
            <a:r>
              <a:rPr lang="en-US"/>
              <a:t> </a:t>
            </a:r>
            <a:r>
              <a:rPr lang="en-US" err="1"/>
              <a:t>produknya</a:t>
            </a:r>
            <a:r>
              <a:rPr lang="en-US"/>
              <a:t> …..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330E2-5F36-8A4E-BB67-C2EAC6D54F9B}" type="slidenum">
              <a:rPr lang="en-ID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6075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produknya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Program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Kerjasama </a:t>
            </a:r>
            <a:r>
              <a:rPr lang="en-US" dirty="0" err="1"/>
              <a:t>dengan</a:t>
            </a:r>
            <a:r>
              <a:rPr lang="en-US" dirty="0"/>
              <a:t> Bank BTPN.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Penundaan</a:t>
            </a:r>
            <a:r>
              <a:rPr lang="en-US" dirty="0"/>
              <a:t> </a:t>
            </a:r>
            <a:r>
              <a:rPr lang="en-US" dirty="0" err="1"/>
              <a:t>angsuran</a:t>
            </a:r>
            <a:r>
              <a:rPr lang="en-US" dirty="0"/>
              <a:t> s/d 36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/>
              <a:t>hold </a:t>
            </a:r>
            <a:r>
              <a:rPr lang="en-US" smtClean="0"/>
              <a:t>30</a:t>
            </a:r>
            <a:r>
              <a:rPr lang="en-US" dirty="0"/>
              <a:t>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bunga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330E2-5F36-8A4E-BB67-C2EAC6D54F9B}" type="slidenum">
              <a:rPr lang="en-ID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553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330E2-5F36-8A4E-BB67-C2EAC6D54F9B}" type="slidenum">
              <a:r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0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Baik</a:t>
            </a:r>
            <a:r>
              <a:rPr lang="en-US"/>
              <a:t> </a:t>
            </a:r>
            <a:r>
              <a:rPr lang="en-US" err="1"/>
              <a:t>bapak</a:t>
            </a:r>
            <a:r>
              <a:rPr lang="en-US"/>
              <a:t> </a:t>
            </a:r>
            <a:r>
              <a:rPr lang="en-US" err="1"/>
              <a:t>ibu</a:t>
            </a:r>
            <a:r>
              <a:rPr lang="en-US"/>
              <a:t> kami </a:t>
            </a:r>
            <a:r>
              <a:rPr lang="en-US" err="1"/>
              <a:t>dari</a:t>
            </a:r>
            <a:r>
              <a:rPr lang="en-US"/>
              <a:t> BTPN </a:t>
            </a:r>
            <a:r>
              <a:rPr lang="en-US" err="1"/>
              <a:t>ingin</a:t>
            </a:r>
            <a:r>
              <a:rPr lang="en-US"/>
              <a:t> </a:t>
            </a:r>
            <a:r>
              <a:rPr lang="en-US" err="1"/>
              <a:t>menyampaikan</a:t>
            </a:r>
            <a:r>
              <a:rPr lang="en-US"/>
              <a:t> </a:t>
            </a:r>
            <a:r>
              <a:rPr lang="en-US" err="1"/>
              <a:t>terkaitr</a:t>
            </a:r>
            <a:r>
              <a:rPr lang="en-US"/>
              <a:t> BTPN, BTPN </a:t>
            </a:r>
            <a:r>
              <a:rPr lang="en-US" err="1"/>
              <a:t>sudah</a:t>
            </a:r>
            <a:r>
              <a:rPr lang="en-US"/>
              <a:t> </a:t>
            </a:r>
            <a:r>
              <a:rPr lang="en-US" err="1"/>
              <a:t>berdiri</a:t>
            </a:r>
            <a:r>
              <a:rPr lang="en-US"/>
              <a:t> </a:t>
            </a:r>
            <a:r>
              <a:rPr lang="en-US" err="1"/>
              <a:t>selama</a:t>
            </a:r>
            <a:r>
              <a:rPr lang="en-US"/>
              <a:t> 64 </a:t>
            </a:r>
            <a:r>
              <a:rPr lang="en-US" err="1"/>
              <a:t>tahun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Sejak</a:t>
            </a:r>
            <a:r>
              <a:rPr lang="en-US"/>
              <a:t> </a:t>
            </a:r>
            <a:r>
              <a:rPr lang="en-US" err="1"/>
              <a:t>tahun</a:t>
            </a:r>
            <a:r>
              <a:rPr lang="en-US"/>
              <a:t> 1958 kami </a:t>
            </a:r>
            <a:r>
              <a:rPr lang="en-US" err="1"/>
              <a:t>berdiri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2008 </a:t>
            </a:r>
            <a:r>
              <a:rPr lang="en-US" err="1"/>
              <a:t>kita</a:t>
            </a:r>
            <a:r>
              <a:rPr lang="en-US"/>
              <a:t> </a:t>
            </a:r>
            <a:r>
              <a:rPr lang="en-US" err="1"/>
              <a:t>melakukan</a:t>
            </a:r>
            <a:r>
              <a:rPr lang="en-US"/>
              <a:t> </a:t>
            </a:r>
            <a:r>
              <a:rPr lang="en-US" err="1"/>
              <a:t>ekspansi</a:t>
            </a:r>
            <a:r>
              <a:rPr lang="en-US"/>
              <a:t> </a:t>
            </a:r>
            <a:r>
              <a:rPr lang="en-US" err="1"/>
              <a:t>hingga</a:t>
            </a:r>
            <a:r>
              <a:rPr lang="en-US"/>
              <a:t> </a:t>
            </a:r>
            <a:r>
              <a:rPr lang="en-US" err="1"/>
              <a:t>tahun</a:t>
            </a:r>
            <a:r>
              <a:rPr lang="en-US"/>
              <a:t> 2011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Bank BTPN </a:t>
            </a:r>
            <a:r>
              <a:rPr lang="en-US" err="1"/>
              <a:t>berinovasi</a:t>
            </a:r>
            <a:r>
              <a:rPr lang="en-US"/>
              <a:t> dan </a:t>
            </a:r>
            <a:r>
              <a:rPr lang="en-US" err="1"/>
              <a:t>menjadi</a:t>
            </a:r>
            <a:r>
              <a:rPr lang="en-US"/>
              <a:t> Bank digital </a:t>
            </a:r>
            <a:r>
              <a:rPr lang="en-US" err="1"/>
              <a:t>pertama</a:t>
            </a:r>
            <a:r>
              <a:rPr lang="en-US"/>
              <a:t> di Indonesia </a:t>
            </a:r>
            <a:r>
              <a:rPr lang="en-US" err="1"/>
              <a:t>dengan</a:t>
            </a:r>
            <a:r>
              <a:rPr lang="en-US"/>
              <a:t> </a:t>
            </a:r>
            <a:r>
              <a:rPr lang="en-US" err="1"/>
              <a:t>meluncurkan</a:t>
            </a:r>
            <a:r>
              <a:rPr lang="en-US"/>
              <a:t> </a:t>
            </a:r>
            <a:r>
              <a:rPr lang="en-US" err="1"/>
              <a:t>Jenius</a:t>
            </a:r>
            <a:r>
              <a:rPr lang="en-US"/>
              <a:t> pada </a:t>
            </a:r>
            <a:r>
              <a:rPr lang="en-US" err="1"/>
              <a:t>tahun</a:t>
            </a:r>
            <a:r>
              <a:rPr lang="en-US"/>
              <a:t> 2016.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Kemudian</a:t>
            </a:r>
            <a:r>
              <a:rPr lang="en-US"/>
              <a:t> pada </a:t>
            </a:r>
            <a:r>
              <a:rPr lang="en-US" err="1"/>
              <a:t>tahun</a:t>
            </a:r>
            <a:r>
              <a:rPr lang="en-US"/>
              <a:t> 2019 BTPN </a:t>
            </a:r>
            <a:r>
              <a:rPr lang="en-US" err="1"/>
              <a:t>melakukan</a:t>
            </a:r>
            <a:r>
              <a:rPr lang="en-US"/>
              <a:t> merger </a:t>
            </a:r>
            <a:r>
              <a:rPr lang="en-US" err="1"/>
              <a:t>dengan</a:t>
            </a:r>
            <a:r>
              <a:rPr lang="en-US"/>
              <a:t> SMBC </a:t>
            </a:r>
            <a:r>
              <a:rPr lang="en-US" err="1"/>
              <a:t>dari</a:t>
            </a:r>
            <a:r>
              <a:rPr lang="en-US"/>
              <a:t> </a:t>
            </a:r>
            <a:r>
              <a:rPr lang="en-US" err="1"/>
              <a:t>Jepang</a:t>
            </a:r>
            <a:r>
              <a:rPr lang="en-US"/>
              <a:t>…..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Bank BTPN </a:t>
            </a:r>
            <a:r>
              <a:rPr lang="en-US" err="1"/>
              <a:t>saat</a:t>
            </a:r>
            <a:r>
              <a:rPr lang="en-US"/>
              <a:t> </a:t>
            </a:r>
            <a:r>
              <a:rPr lang="en-US" err="1"/>
              <a:t>ini</a:t>
            </a:r>
            <a:r>
              <a:rPr lang="en-US"/>
              <a:t> </a:t>
            </a:r>
            <a:r>
              <a:rPr lang="en-US" err="1"/>
              <a:t>bukan</a:t>
            </a:r>
            <a:r>
              <a:rPr lang="en-US"/>
              <a:t> </a:t>
            </a:r>
            <a:r>
              <a:rPr lang="en-US" err="1"/>
              <a:t>hanya</a:t>
            </a:r>
            <a:r>
              <a:rPr lang="en-US"/>
              <a:t> </a:t>
            </a:r>
            <a:r>
              <a:rPr lang="en-US" err="1"/>
              <a:t>memberikan</a:t>
            </a:r>
            <a:r>
              <a:rPr lang="en-US"/>
              <a:t> </a:t>
            </a:r>
            <a:r>
              <a:rPr lang="en-US" err="1"/>
              <a:t>pelayanan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</a:t>
            </a:r>
            <a:r>
              <a:rPr lang="en-US" err="1"/>
              <a:t>nasabah</a:t>
            </a:r>
            <a:r>
              <a:rPr lang="en-US"/>
              <a:t> </a:t>
            </a:r>
            <a:r>
              <a:rPr lang="en-US" err="1"/>
              <a:t>pensiunan</a:t>
            </a:r>
            <a:r>
              <a:rPr lang="en-US"/>
              <a:t> </a:t>
            </a:r>
            <a:r>
              <a:rPr lang="en-US" err="1"/>
              <a:t>saja</a:t>
            </a:r>
            <a:r>
              <a:rPr lang="en-US"/>
              <a:t>, </a:t>
            </a:r>
            <a:r>
              <a:rPr lang="en-US" err="1"/>
              <a:t>namun</a:t>
            </a:r>
            <a:r>
              <a:rPr lang="en-US"/>
              <a:t> juga </a:t>
            </a:r>
            <a:r>
              <a:rPr lang="en-US" err="1"/>
              <a:t>melayani</a:t>
            </a:r>
            <a:r>
              <a:rPr lang="en-US"/>
              <a:t> </a:t>
            </a:r>
            <a:r>
              <a:rPr lang="en-US" err="1"/>
              <a:t>pendanaan</a:t>
            </a:r>
            <a:r>
              <a:rPr lang="en-US"/>
              <a:t> </a:t>
            </a:r>
            <a:r>
              <a:rPr lang="en-US" err="1"/>
              <a:t>Ritel</a:t>
            </a:r>
            <a:r>
              <a:rPr lang="en-US"/>
              <a:t> </a:t>
            </a:r>
            <a:r>
              <a:rPr lang="en-US" err="1"/>
              <a:t>hingga</a:t>
            </a:r>
            <a:r>
              <a:rPr lang="en-US"/>
              <a:t> </a:t>
            </a:r>
            <a:r>
              <a:rPr lang="en-US" err="1"/>
              <a:t>korporasi</a:t>
            </a:r>
            <a:r>
              <a:rPr lang="en-US"/>
              <a:t>, </a:t>
            </a:r>
            <a:r>
              <a:rPr lang="en-US" err="1"/>
              <a:t>pemodalan</a:t>
            </a:r>
            <a:r>
              <a:rPr lang="en-US"/>
              <a:t> </a:t>
            </a:r>
            <a:r>
              <a:rPr lang="en-US" err="1"/>
              <a:t>bagi</a:t>
            </a:r>
            <a:r>
              <a:rPr lang="en-US"/>
              <a:t> </a:t>
            </a:r>
            <a:r>
              <a:rPr lang="en-US" err="1"/>
              <a:t>sektor</a:t>
            </a:r>
            <a:r>
              <a:rPr lang="en-US"/>
              <a:t> UMKM, </a:t>
            </a:r>
            <a:r>
              <a:rPr lang="en-US" err="1"/>
              <a:t>serta</a:t>
            </a:r>
            <a:r>
              <a:rPr lang="en-US"/>
              <a:t> BTPN Syariah.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Bank BTPN </a:t>
            </a:r>
            <a:r>
              <a:rPr lang="en-US" err="1"/>
              <a:t>berinovasi</a:t>
            </a:r>
            <a:r>
              <a:rPr lang="en-US"/>
              <a:t> dan </a:t>
            </a:r>
            <a:r>
              <a:rPr lang="en-US" err="1"/>
              <a:t>menjadi</a:t>
            </a:r>
            <a:r>
              <a:rPr lang="en-US"/>
              <a:t> Bank digital </a:t>
            </a:r>
            <a:r>
              <a:rPr lang="en-US" err="1"/>
              <a:t>pertama</a:t>
            </a:r>
            <a:r>
              <a:rPr lang="en-US"/>
              <a:t> di Indonesia </a:t>
            </a:r>
            <a:r>
              <a:rPr lang="en-US" err="1"/>
              <a:t>dengan</a:t>
            </a:r>
            <a:r>
              <a:rPr lang="en-US"/>
              <a:t> </a:t>
            </a:r>
            <a:r>
              <a:rPr lang="en-US" err="1"/>
              <a:t>meluncurkan</a:t>
            </a:r>
            <a:r>
              <a:rPr lang="en-US"/>
              <a:t> </a:t>
            </a:r>
            <a:r>
              <a:rPr lang="en-US" err="1"/>
              <a:t>Jenius</a:t>
            </a:r>
            <a:r>
              <a:rPr lang="en-US"/>
              <a:t> pada </a:t>
            </a:r>
            <a:r>
              <a:rPr lang="en-US" err="1"/>
              <a:t>tahun</a:t>
            </a:r>
            <a:r>
              <a:rPr lang="en-US"/>
              <a:t> 2016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330E2-5F36-8A4E-BB67-C2EAC6D54F9B}" type="slidenum">
              <a:r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6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Jelaskan</a:t>
            </a:r>
            <a:r>
              <a:rPr lang="en-US"/>
              <a:t> </a:t>
            </a:r>
            <a:r>
              <a:rPr lang="en-US" err="1"/>
              <a:t>visi</a:t>
            </a:r>
            <a:r>
              <a:rPr lang="en-US"/>
              <a:t> </a:t>
            </a:r>
            <a:r>
              <a:rPr lang="en-US" err="1"/>
              <a:t>kita</a:t>
            </a:r>
            <a:r>
              <a:rPr lang="en-US"/>
              <a:t> </a:t>
            </a:r>
            <a:r>
              <a:rPr lang="en-US" err="1"/>
              <a:t>sudah</a:t>
            </a:r>
            <a:r>
              <a:rPr lang="en-US"/>
              <a:t> </a:t>
            </a:r>
            <a:r>
              <a:rPr lang="en-US" err="1"/>
              <a:t>terealisasi</a:t>
            </a:r>
            <a:r>
              <a:rPr lang="en-US"/>
              <a:t> </a:t>
            </a:r>
            <a:r>
              <a:rPr lang="en-US" err="1"/>
              <a:t>dengan</a:t>
            </a:r>
            <a:r>
              <a:rPr lang="en-US"/>
              <a:t> </a:t>
            </a:r>
            <a:r>
              <a:rPr lang="en-US" err="1"/>
              <a:t>masuknya</a:t>
            </a:r>
            <a:r>
              <a:rPr lang="en-US"/>
              <a:t> BTPN </a:t>
            </a:r>
            <a:r>
              <a:rPr lang="en-US" err="1"/>
              <a:t>kedalam</a:t>
            </a:r>
            <a:r>
              <a:rPr lang="en-US"/>
              <a:t> </a:t>
            </a:r>
            <a:r>
              <a:rPr lang="en-US" err="1"/>
              <a:t>jajaran</a:t>
            </a:r>
            <a:r>
              <a:rPr lang="en-US"/>
              <a:t> Bank </a:t>
            </a:r>
            <a:r>
              <a:rPr lang="en-US" err="1"/>
              <a:t>buku</a:t>
            </a:r>
            <a:r>
              <a:rPr lang="en-US"/>
              <a:t> 4 </a:t>
            </a:r>
            <a:r>
              <a:rPr lang="en-US" err="1"/>
              <a:t>sehingga</a:t>
            </a:r>
            <a:r>
              <a:rPr lang="en-US"/>
              <a:t> </a:t>
            </a:r>
            <a:r>
              <a:rPr lang="en-US" err="1"/>
              <a:t>dapat</a:t>
            </a:r>
            <a:r>
              <a:rPr lang="en-US"/>
              <a:t> </a:t>
            </a:r>
            <a:r>
              <a:rPr lang="en-US" err="1"/>
              <a:t>memberikan</a:t>
            </a:r>
            <a:r>
              <a:rPr lang="en-US"/>
              <a:t> impact yang </a:t>
            </a:r>
            <a:r>
              <a:rPr lang="en-US" err="1"/>
              <a:t>positif</a:t>
            </a:r>
            <a:r>
              <a:rPr lang="en-US"/>
              <a:t> </a:t>
            </a:r>
            <a:r>
              <a:rPr lang="en-US" err="1"/>
              <a:t>bagi</a:t>
            </a:r>
            <a:r>
              <a:rPr lang="en-US"/>
              <a:t> </a:t>
            </a:r>
            <a:r>
              <a:rPr lang="en-US" err="1"/>
              <a:t>masyarakat</a:t>
            </a:r>
            <a:r>
              <a:rPr lang="en-US"/>
              <a:t> </a:t>
            </a:r>
            <a:r>
              <a:rPr lang="en-US" err="1"/>
              <a:t>luas</a:t>
            </a:r>
            <a:r>
              <a:rPr lang="en-US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Jelaskan</a:t>
            </a:r>
            <a:r>
              <a:rPr lang="en-US"/>
              <a:t> </a:t>
            </a:r>
            <a:r>
              <a:rPr lang="en-US" err="1"/>
              <a:t>bahwa</a:t>
            </a:r>
            <a:r>
              <a:rPr lang="en-US"/>
              <a:t> </a:t>
            </a:r>
            <a:r>
              <a:rPr lang="en-US" err="1"/>
              <a:t>dengan</a:t>
            </a:r>
            <a:r>
              <a:rPr lang="en-US"/>
              <a:t> </a:t>
            </a:r>
            <a:r>
              <a:rPr lang="en-US" err="1"/>
              <a:t>adanya</a:t>
            </a:r>
            <a:r>
              <a:rPr lang="en-US"/>
              <a:t> program </a:t>
            </a:r>
            <a:r>
              <a:rPr lang="en-US" err="1"/>
              <a:t>Daya</a:t>
            </a:r>
            <a:r>
              <a:rPr lang="en-US"/>
              <a:t>, </a:t>
            </a:r>
            <a:r>
              <a:rPr lang="en-US" err="1"/>
              <a:t>Jenius</a:t>
            </a:r>
            <a:r>
              <a:rPr lang="en-US"/>
              <a:t>, dan </a:t>
            </a:r>
            <a:r>
              <a:rPr lang="en-US" err="1"/>
              <a:t>produk-porduk</a:t>
            </a:r>
            <a:r>
              <a:rPr lang="en-US"/>
              <a:t> </a:t>
            </a:r>
            <a:r>
              <a:rPr lang="en-US" err="1"/>
              <a:t>kita</a:t>
            </a:r>
            <a:r>
              <a:rPr lang="en-US"/>
              <a:t> yang lain, </a:t>
            </a:r>
            <a:r>
              <a:rPr lang="en-US" err="1"/>
              <a:t>kita</a:t>
            </a:r>
            <a:r>
              <a:rPr lang="en-US"/>
              <a:t> </a:t>
            </a:r>
            <a:r>
              <a:rPr lang="en-US" err="1"/>
              <a:t>ingin</a:t>
            </a:r>
            <a:r>
              <a:rPr lang="en-US"/>
              <a:t> </a:t>
            </a:r>
            <a:r>
              <a:rPr lang="en-US" err="1"/>
              <a:t>mewujudkan</a:t>
            </a:r>
            <a:r>
              <a:rPr lang="en-US"/>
              <a:t> 4 </a:t>
            </a:r>
            <a:r>
              <a:rPr lang="en-US" err="1"/>
              <a:t>misi</a:t>
            </a:r>
            <a:r>
              <a:rPr lang="en-US"/>
              <a:t> </a:t>
            </a:r>
            <a:r>
              <a:rPr lang="en-US" err="1"/>
              <a:t>kita</a:t>
            </a:r>
            <a:r>
              <a:rPr lang="en-US"/>
              <a:t> </a:t>
            </a:r>
            <a:r>
              <a:rPr lang="en-US" err="1"/>
              <a:t>bagi</a:t>
            </a:r>
            <a:r>
              <a:rPr lang="en-US"/>
              <a:t> </a:t>
            </a:r>
            <a:r>
              <a:rPr lang="en-US" err="1"/>
              <a:t>masyarakat</a:t>
            </a:r>
            <a:r>
              <a:rPr lang="en-US"/>
              <a:t> </a:t>
            </a:r>
            <a:r>
              <a:rPr lang="en-US" err="1"/>
              <a:t>luas</a:t>
            </a:r>
            <a:r>
              <a:rPr lang="en-US"/>
              <a:t>.</a:t>
            </a:r>
            <a:endParaRPr lang="en-ID"/>
          </a:p>
          <a:p>
            <a:endParaRPr lang="en-ID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330E2-5F36-8A4E-BB67-C2EAC6D54F9B}" type="slidenum">
              <a:rPr lang="en-ID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598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Aset</a:t>
            </a:r>
            <a:r>
              <a:rPr lang="en-US" dirty="0"/>
              <a:t> kami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209,3 T, dan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4 </a:t>
            </a:r>
            <a:r>
              <a:rPr lang="en-US" dirty="0" err="1"/>
              <a:t>pertahun</a:t>
            </a:r>
            <a:r>
              <a:rPr lang="en-US" dirty="0"/>
              <a:t>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Total </a:t>
            </a:r>
            <a:r>
              <a:rPr lang="en-US" dirty="0" err="1"/>
              <a:t>karyawan</a:t>
            </a:r>
            <a:r>
              <a:rPr lang="en-US" dirty="0"/>
              <a:t> kami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6.972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268 yang </a:t>
            </a:r>
            <a:r>
              <a:rPr lang="en-US" dirty="0" err="1"/>
              <a:t>tersebar</a:t>
            </a:r>
            <a:r>
              <a:rPr lang="en-US" dirty="0"/>
              <a:t> di </a:t>
            </a:r>
            <a:r>
              <a:rPr lang="en-US" dirty="0" err="1"/>
              <a:t>seluruh</a:t>
            </a:r>
            <a:r>
              <a:rPr lang="en-US" dirty="0"/>
              <a:t> Indonesia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32 </a:t>
            </a:r>
            <a:r>
              <a:rPr lang="en-US" dirty="0" err="1"/>
              <a:t>Provinsi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D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330E2-5F36-8A4E-BB67-C2EAC6D54F9B}" type="slidenum">
              <a:rPr lang="en-ID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9831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penghargaan</a:t>
            </a:r>
            <a:r>
              <a:rPr lang="en-US" dirty="0"/>
              <a:t> yang BTPN </a:t>
            </a:r>
            <a:r>
              <a:rPr lang="en-US" dirty="0" err="1"/>
              <a:t>peroleh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dunia </a:t>
            </a:r>
            <a:r>
              <a:rPr lang="en-US" dirty="0" err="1"/>
              <a:t>perbankan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penghargaan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Bank BTPN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berprestasi</a:t>
            </a:r>
            <a:r>
              <a:rPr lang="en-US" dirty="0"/>
              <a:t> pada </a:t>
            </a:r>
            <a:r>
              <a:rPr lang="en-US" dirty="0" err="1"/>
              <a:t>bidangnya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juga </a:t>
            </a:r>
            <a:r>
              <a:rPr lang="en-US" dirty="0" err="1"/>
              <a:t>peduli</a:t>
            </a:r>
            <a:r>
              <a:rPr lang="en-US" dirty="0"/>
              <a:t> dengan </a:t>
            </a:r>
            <a:r>
              <a:rPr lang="en-US" dirty="0" err="1"/>
              <a:t>lingkungan</a:t>
            </a:r>
            <a:r>
              <a:rPr lang="en-US" dirty="0"/>
              <a:t> social dan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disekitar</a:t>
            </a:r>
            <a:r>
              <a:rPr lang="en-US" dirty="0"/>
              <a:t> BTPN,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penghargaan</a:t>
            </a:r>
            <a:r>
              <a:rPr lang="en-US" dirty="0"/>
              <a:t> CSR, </a:t>
            </a:r>
            <a:r>
              <a:rPr lang="en-US" dirty="0" err="1"/>
              <a:t>pelayanan</a:t>
            </a:r>
            <a:r>
              <a:rPr lang="en-US" dirty="0"/>
              <a:t> contact center, dan lain-lain. (</a:t>
            </a:r>
            <a:r>
              <a:rPr lang="en-US" dirty="0" err="1"/>
              <a:t>gabung</a:t>
            </a:r>
            <a:r>
              <a:rPr lang="en-US" dirty="0"/>
              <a:t> slide 7 dan slide 8) untuk </a:t>
            </a:r>
            <a:r>
              <a:rPr lang="en-US" dirty="0" err="1"/>
              <a:t>penjelasannya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330E2-5F36-8A4E-BB67-C2EAC6D54F9B}" type="slidenum">
              <a:r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8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Dan </a:t>
            </a:r>
            <a:r>
              <a:rPr lang="en-US" err="1"/>
              <a:t>beberapa</a:t>
            </a:r>
            <a:r>
              <a:rPr lang="en-US"/>
              <a:t> </a:t>
            </a:r>
            <a:r>
              <a:rPr lang="en-US" err="1"/>
              <a:t>penghargaain</a:t>
            </a:r>
            <a:r>
              <a:rPr lang="en-US"/>
              <a:t> </a:t>
            </a:r>
            <a:r>
              <a:rPr lang="en-US" err="1"/>
              <a:t>lainnya</a:t>
            </a:r>
            <a:r>
              <a:rPr lang="en-US"/>
              <a:t> yang </a:t>
            </a:r>
            <a:r>
              <a:rPr lang="en-US" err="1"/>
              <a:t>belum</a:t>
            </a:r>
            <a:r>
              <a:rPr lang="en-US"/>
              <a:t> kami </a:t>
            </a:r>
            <a:r>
              <a:rPr lang="en-US" err="1"/>
              <a:t>masukkan</a:t>
            </a:r>
            <a:r>
              <a:rPr lang="en-US"/>
              <a:t> </a:t>
            </a:r>
            <a:r>
              <a:rPr lang="en-US" err="1"/>
              <a:t>kedalam</a:t>
            </a:r>
            <a:r>
              <a:rPr lang="en-US"/>
              <a:t> slide </a:t>
            </a:r>
            <a:r>
              <a:rPr lang="en-US" err="1"/>
              <a:t>ini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330E2-5F36-8A4E-BB67-C2EAC6D54F9B}" type="slidenum">
              <a:r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11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330E2-5F36-8A4E-BB67-C2EAC6D54F9B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1398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Berikut</a:t>
            </a:r>
            <a:r>
              <a:rPr lang="en-US" dirty="0"/>
              <a:t> adalah </a:t>
            </a:r>
            <a:r>
              <a:rPr lang="en-US" dirty="0" err="1"/>
              <a:t>mitra-mitra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bekerjasama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Bank BTPN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  <a:endParaRPr lang="en-ID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330E2-5F36-8A4E-BB67-C2EAC6D54F9B}" type="slidenum">
              <a:rPr lang="en-ID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384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9037-7F4C-324A-89CB-D81C801BB5EF}" type="datetime1">
              <a:rPr lang="en-US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6289-096B-F34A-80CB-884CB0636931}" type="datetime1">
              <a:rPr lang="en-US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5BBF-8B7C-1246-8061-0D1632C25891}" type="datetime1">
              <a:rPr lang="en-US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5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4755-020C-5948-B803-5572D5CD91B7}" type="datetime1">
              <a:rPr lang="en-US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6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309-0021-7346-AF67-BA6C6362BD71}" type="datetime1">
              <a:rPr lang="en-US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3703-9E88-5142-99EF-D4BDEEEC336E}" type="datetime1">
              <a:rPr lang="en-US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0E3D-75A9-974E-B299-112924589CA0}" type="datetime1">
              <a:rPr lang="en-US"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98B5-37AD-1241-82AC-81FDB41E06EB}" type="datetime1">
              <a:rPr lang="en-US"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1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AFF9-14FD-794C-A62A-F31F464F1C2A}" type="datetime1">
              <a:rPr lang="en-US"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C1F4-32B5-3C47-BD5C-0A132F1EF296}" type="datetime1">
              <a:rPr lang="en-US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3D3F-8BE0-2F40-938E-3AB37313CD33}" type="datetime1">
              <a:rPr lang="en-US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A2AEC-AE33-EE49-847A-4B9D87EF1E2E}" type="datetime1">
              <a:rPr lang="en-US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3EBF-7677-7C47-BEC3-90864436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1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hyperlink" Target="http://en.wikipedia.org/wiki/Indonesian_Air_Force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sky, building, outdoor&#10;&#10;Description automatically generated">
            <a:extLst>
              <a:ext uri="{FF2B5EF4-FFF2-40B4-BE49-F238E27FC236}">
                <a16:creationId xmlns:a16="http://schemas.microsoft.com/office/drawing/2014/main" xmlns="" id="{D40E5757-6476-2444-ACF1-F6C2096CED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824" y="0"/>
            <a:ext cx="90922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441" y="5012870"/>
            <a:ext cx="6910938" cy="692871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err="1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Menuju</a:t>
            </a:r>
            <a:r>
              <a:rPr lang="en-US" sz="4400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 Hidup Lebih Berarti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4594718"/>
            <a:ext cx="3039978" cy="560888"/>
          </a:xfrm>
        </p:spPr>
        <p:txBody>
          <a:bodyPr>
            <a:normAutofit/>
          </a:bodyPr>
          <a:lstStyle/>
          <a:p>
            <a:pPr algn="r"/>
            <a:r>
              <a:rPr lang="en-US" sz="2800" err="1">
                <a:solidFill>
                  <a:schemeClr val="bg1"/>
                </a:solidFill>
                <a:latin typeface="HelveticaNeueLT Std" charset="0"/>
                <a:ea typeface="HelveticaNeueLT Std" charset="0"/>
                <a:cs typeface="HelveticaNeueLT Std" charset="0"/>
              </a:rPr>
              <a:t>Bank BTPN</a:t>
            </a:r>
            <a:endParaRPr lang="en-US" sz="2800">
              <a:solidFill>
                <a:schemeClr val="bg1"/>
              </a:solidFill>
              <a:latin typeface="HelveticaNeueLT Std" charset="0"/>
              <a:ea typeface="HelveticaNeueLT Std" charset="0"/>
              <a:cs typeface="HelveticaNeueLT Std" charset="0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xmlns="" id="{2CC9C2D2-8708-BB4F-9C4C-DCDC90523D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11" y="310661"/>
            <a:ext cx="2033954" cy="20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FC72F6-866D-9F40-9641-E7BE547AD0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49507" y="2817478"/>
            <a:ext cx="5185611" cy="1223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Produk Keuangan Bank BTPN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87C4C2-F0E5-0043-9C5A-72FA500D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1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963"/>
            <a:ext cx="10515600" cy="884238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Produk Tabungan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5C6BBD-A5FC-FB40-8B79-FFA327A5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AD9326-A83A-4D40-9C91-CC6A3CE3D7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6796"/>
            <a:ext cx="12192000" cy="5591236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xmlns="" id="{987E6793-B8F6-934B-8CF0-A113E1FD9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34" y="1039854"/>
            <a:ext cx="2026192" cy="1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4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11535B-47E8-6F42-8667-F62341947CAD}"/>
              </a:ext>
            </a:extLst>
          </p:cNvPr>
          <p:cNvSpPr/>
          <p:nvPr/>
        </p:nvSpPr>
        <p:spPr>
          <a:xfrm>
            <a:off x="0" y="1257641"/>
            <a:ext cx="12192000" cy="5600358"/>
          </a:xfrm>
          <a:prstGeom prst="rect">
            <a:avLst/>
          </a:prstGeom>
          <a:solidFill>
            <a:srgbClr val="20A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963"/>
            <a:ext cx="10515600" cy="884238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Kartu Kredit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5C6BBD-A5FC-FB40-8B79-FFA327A5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xmlns="" id="{987E6793-B8F6-934B-8CF0-A113E1FD9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24" y="1104327"/>
            <a:ext cx="2743200" cy="1940791"/>
          </a:xfrm>
          <a:prstGeom prst="rect">
            <a:avLst/>
          </a:prstGeom>
        </p:spPr>
      </p:pic>
      <p:sp>
        <p:nvSpPr>
          <p:cNvPr id="16" name="TextBox 17">
            <a:extLst>
              <a:ext uri="{FF2B5EF4-FFF2-40B4-BE49-F238E27FC236}">
                <a16:creationId xmlns:a16="http://schemas.microsoft.com/office/drawing/2014/main" xmlns="" id="{E1D10D42-D890-2542-AAA9-6E5BA8B19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11635"/>
            <a:ext cx="3846095" cy="33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ID" sz="1600">
                <a:solidFill>
                  <a:srgbClr val="FFFFFF"/>
                </a:solidFill>
                <a:effectLst/>
                <a:latin typeface="HelveticaNeueLT Std Lt" panose="020B0403020202020204" pitchFamily="34" charset="77"/>
              </a:rPr>
              <a:t>Kartu kredit digital yang lebih simpel.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>
                <a:solidFill>
                  <a:srgbClr val="FFFFFF"/>
                </a:solidFill>
                <a:effectLst/>
                <a:latin typeface="HelveticaNeueLT Std Lt" panose="020B0403020202020204" pitchFamily="34" charset="77"/>
              </a:rPr>
              <a:t>Pengajuan dan aktivasi </a:t>
            </a:r>
            <a:r>
              <a:rPr lang="en-ID" sz="1600" i="1">
                <a:solidFill>
                  <a:srgbClr val="FFFFFF"/>
                </a:solidFill>
                <a:effectLst/>
                <a:latin typeface="HelveticaNeueLT Std Lt" panose="020B0403020202020204" pitchFamily="34" charset="77"/>
              </a:rPr>
              <a:t>online</a:t>
            </a:r>
            <a:r>
              <a:rPr lang="en-ID" sz="1600">
                <a:solidFill>
                  <a:srgbClr val="FFFFFF"/>
                </a:solidFill>
                <a:effectLst/>
                <a:latin typeface="HelveticaNeueLT Std Lt" panose="020B0403020202020204" pitchFamily="34" charset="77"/>
              </a:rPr>
              <a:t>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>
                <a:solidFill>
                  <a:srgbClr val="FFFFFF"/>
                </a:solidFill>
                <a:effectLst/>
                <a:latin typeface="HelveticaNeueLT Std Lt" panose="020B0403020202020204" pitchFamily="34" charset="77"/>
              </a:rPr>
              <a:t>Mudah kelola limit sesuai kebutuhan.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>
                <a:solidFill>
                  <a:srgbClr val="FFFFFF"/>
                </a:solidFill>
                <a:effectLst/>
                <a:latin typeface="HelveticaNeueLT Std Lt" panose="020B0403020202020204" pitchFamily="34" charset="77"/>
              </a:rPr>
              <a:t>Tersedia hingga 5 kartu tambahan.*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>
                <a:solidFill>
                  <a:srgbClr val="FFFFFF"/>
                </a:solidFill>
                <a:effectLst/>
                <a:latin typeface="HelveticaNeueLT Std Lt" panose="020B0403020202020204" pitchFamily="34" charset="77"/>
              </a:rPr>
              <a:t>Blokir/buka blokir kartu tanpa ribet.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>
                <a:solidFill>
                  <a:srgbClr val="FFFFFF"/>
                </a:solidFill>
                <a:effectLst/>
                <a:latin typeface="HelveticaNeueLT Std Lt" panose="020B0403020202020204" pitchFamily="34" charset="77"/>
              </a:rPr>
              <a:t>Praktis ubah transaksi ke cicilan.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>
                <a:solidFill>
                  <a:srgbClr val="FFFFFF"/>
                </a:solidFill>
                <a:effectLst/>
                <a:latin typeface="HelveticaNeueLT Std Lt" panose="020B0403020202020204" pitchFamily="34" charset="77"/>
              </a:rPr>
              <a:t>Otomatis bayar tagihan bulanan.</a:t>
            </a:r>
          </a:p>
          <a:p>
            <a:pPr algn="l">
              <a:lnSpc>
                <a:spcPct val="150000"/>
              </a:lnSpc>
            </a:pPr>
            <a:endParaRPr lang="en-ID" sz="1600">
              <a:solidFill>
                <a:srgbClr val="FFFFFF"/>
              </a:solidFill>
              <a:effectLst/>
              <a:latin typeface="HelveticaNeueLT Std Lt" panose="020B0403020202020204" pitchFamily="34" charset="77"/>
            </a:endParaRPr>
          </a:p>
          <a:p>
            <a:pPr algn="l">
              <a:lnSpc>
                <a:spcPct val="150000"/>
              </a:lnSpc>
            </a:pPr>
            <a:r>
              <a:rPr lang="en-ID" sz="1600">
                <a:solidFill>
                  <a:srgbClr val="FFFFFF"/>
                </a:solidFill>
                <a:effectLst/>
                <a:latin typeface="HelveticaNeueLT Std Lt" panose="020B0403020202020204" pitchFamily="34" charset="77"/>
              </a:rPr>
              <a:t>*fitur ini akan segera tersedia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88E539-3CCA-CC40-A286-D6B6BD08CA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376" y="2168696"/>
            <a:ext cx="6350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FC72F6-866D-9F40-9641-E7BE547AD0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12744" y="2133939"/>
            <a:ext cx="4899147" cy="2088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Produk Keuangan</a:t>
            </a:r>
          </a:p>
          <a:p>
            <a:r>
              <a:rPr lang="en-US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Pra Purnabakti</a:t>
            </a:r>
          </a:p>
          <a:p>
            <a:r>
              <a:rPr lang="en-US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&amp; Purnabakti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87C4C2-F0E5-0043-9C5A-72FA500D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2ACC8DF-50C1-514F-B68E-DD278995A70F}"/>
              </a:ext>
            </a:extLst>
          </p:cNvPr>
          <p:cNvSpPr txBox="1">
            <a:spLocks/>
          </p:cNvSpPr>
          <p:nvPr/>
        </p:nvSpPr>
        <p:spPr>
          <a:xfrm>
            <a:off x="739437" y="1885825"/>
            <a:ext cx="2609569" cy="116243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b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TABUNGAN CITRA PURNABAKTI</a:t>
            </a:r>
            <a:endParaRPr lang="en-US" altLang="en-US" sz="2400">
              <a:solidFill>
                <a:schemeClr val="bg1"/>
              </a:solidFill>
              <a:latin typeface="HelveticaNeueLT Std" panose="020B0604020202020204" pitchFamily="34" charset="77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963"/>
            <a:ext cx="10515600" cy="884238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Produk Tabungan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5C6BBD-A5FC-FB40-8B79-FFA327A5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ECC50EB-13F9-3047-9C18-8910329FEA85}"/>
              </a:ext>
            </a:extLst>
          </p:cNvPr>
          <p:cNvSpPr txBox="1">
            <a:spLocks/>
          </p:cNvSpPr>
          <p:nvPr/>
        </p:nvSpPr>
        <p:spPr>
          <a:xfrm>
            <a:off x="3722425" y="1885825"/>
            <a:ext cx="2609569" cy="137345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4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adalah </a:t>
            </a:r>
            <a:r>
              <a:rPr lang="en-US" altLang="en-US" sz="14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produk</a:t>
            </a:r>
            <a:r>
              <a:rPr lang="en-US" altLang="en-US" sz="14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tabungan</a:t>
            </a:r>
            <a:r>
              <a:rPr lang="en-US" altLang="en-US" sz="14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 yang </a:t>
            </a:r>
            <a:r>
              <a:rPr lang="en-US" altLang="en-US" sz="14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didesain</a:t>
            </a:r>
            <a:r>
              <a:rPr lang="en-US" altLang="en-US" sz="14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khusus</a:t>
            </a:r>
            <a:r>
              <a:rPr lang="en-US" altLang="en-US" sz="14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untuk</a:t>
            </a:r>
            <a:r>
              <a:rPr lang="en-US" altLang="en-US" sz="14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 para </a:t>
            </a:r>
            <a:r>
              <a:rPr lang="en-US" altLang="en-US" sz="14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purnabakti</a:t>
            </a:r>
            <a:r>
              <a:rPr lang="en-US" altLang="en-US" sz="14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 yang </a:t>
            </a:r>
            <a:r>
              <a:rPr lang="en-US" altLang="en-US" sz="14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menjadi</a:t>
            </a:r>
            <a:r>
              <a:rPr lang="en-US" altLang="en-US" sz="14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Nasabah</a:t>
            </a:r>
            <a:r>
              <a:rPr lang="en-US" altLang="en-US" sz="14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 Bank BTPN</a:t>
            </a:r>
            <a:endParaRPr lang="en-US" altLang="en-US" sz="2400" dirty="0">
              <a:solidFill>
                <a:schemeClr val="bg1"/>
              </a:solidFill>
              <a:latin typeface="HelveticaNeueLT Std" panose="020B0604020202020204" pitchFamily="34" charset="77"/>
              <a:ea typeface="Arial" charset="0"/>
              <a:cs typeface="Arial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EE2B03A-39F6-6643-B6A5-C8A4103F42D9}"/>
              </a:ext>
            </a:extLst>
          </p:cNvPr>
          <p:cNvCxnSpPr>
            <a:cxnSpLocks/>
          </p:cNvCxnSpPr>
          <p:nvPr/>
        </p:nvCxnSpPr>
        <p:spPr>
          <a:xfrm>
            <a:off x="3519292" y="1846384"/>
            <a:ext cx="0" cy="43857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49697EA0-14B4-DA42-90A3-EA4B91F831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6344" y="722555"/>
            <a:ext cx="2292729" cy="4896907"/>
          </a:xfrm>
          <a:prstGeom prst="rect">
            <a:avLst/>
          </a:prstGeom>
          <a:effectLst>
            <a:reflection blurRad="6350" stA="52000" endA="300" endPos="21000" dir="5400000" sy="-100000" algn="bl" rotWithShape="0"/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4B1A0F1E-651D-B048-9C52-C4569F8C0EEA}"/>
              </a:ext>
            </a:extLst>
          </p:cNvPr>
          <p:cNvSpPr txBox="1">
            <a:spLocks/>
          </p:cNvSpPr>
          <p:nvPr/>
        </p:nvSpPr>
        <p:spPr>
          <a:xfrm>
            <a:off x="3722425" y="3673062"/>
            <a:ext cx="2609569" cy="268328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Keunggulan</a:t>
            </a:r>
            <a:r>
              <a:rPr lang="en-US" altLang="en-US" sz="12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alt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Berkesempatan</a:t>
            </a:r>
            <a:r>
              <a:rPr lang="en-US" altLang="en-US" sz="12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mendapatkan</a:t>
            </a:r>
            <a:r>
              <a:rPr lang="en-US" altLang="en-US" sz="12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pinjaman</a:t>
            </a:r>
            <a:endParaRPr lang="en-US" altLang="en-US" sz="1200" dirty="0">
              <a:solidFill>
                <a:schemeClr val="bg1"/>
              </a:solidFill>
              <a:latin typeface="HelveticaNeueLT Std" panose="020B0604020202020204" pitchFamily="34" charset="77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altLang="en-US" sz="12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Gratis </a:t>
            </a:r>
            <a:r>
              <a:rPr lang="en-US" alt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tarik</a:t>
            </a:r>
            <a:r>
              <a:rPr lang="en-US" altLang="en-US" sz="12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tunai</a:t>
            </a:r>
            <a:r>
              <a:rPr lang="en-US" altLang="en-US" sz="12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 1 </a:t>
            </a:r>
            <a:r>
              <a:rPr lang="en-US" alt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bulan</a:t>
            </a:r>
            <a:r>
              <a:rPr lang="en-US" altLang="en-US" sz="12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sekali</a:t>
            </a:r>
            <a:r>
              <a:rPr lang="en-US" altLang="en-US" sz="12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 di </a:t>
            </a:r>
            <a:r>
              <a:rPr lang="en-US" alt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jaringan</a:t>
            </a:r>
            <a:r>
              <a:rPr lang="en-US" altLang="en-US" sz="12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 atm Bersama dan ATM BCA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alt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Berkesempatan mendapatkan perjalanan</a:t>
            </a:r>
            <a:r>
              <a:rPr lang="en-US" altLang="en-US" sz="12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 wisata </a:t>
            </a:r>
            <a:r>
              <a:rPr lang="en-US" alt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rohani</a:t>
            </a:r>
            <a:r>
              <a:rPr lang="en-US" altLang="en-US" sz="12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/ </a:t>
            </a:r>
            <a:r>
              <a:rPr lang="en-US" alt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umrah melalui mekanisme pengundian</a:t>
            </a:r>
            <a:endParaRPr lang="en-US" altLang="en-US" sz="1200" dirty="0">
              <a:solidFill>
                <a:schemeClr val="bg1"/>
              </a:solidFill>
              <a:latin typeface="HelveticaNeueLT Std" panose="020B0604020202020204" pitchFamily="34" charset="77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200" dirty="0">
              <a:solidFill>
                <a:schemeClr val="bg1"/>
              </a:solidFill>
              <a:latin typeface="HelveticaNeueLT Std" panose="020B0604020202020204" pitchFamily="34" charset="77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963"/>
            <a:ext cx="10515600" cy="884238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Produk Kredit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xmlns="" id="{4643899C-D980-6C4E-8F93-03AC587C2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30975"/>
            <a:ext cx="430183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Kredit Siap Purnabakti</a:t>
            </a:r>
          </a:p>
          <a:p>
            <a:pPr algn="just" eaLnBrk="1" hangingPunct="1"/>
            <a:r>
              <a:rPr lang="en-US" altLang="en-US" sz="1400">
                <a:solidFill>
                  <a:schemeClr val="bg1"/>
                </a:solidFill>
                <a:latin typeface="HelveticaNeueLT Std" panose="020B0604020202020204" pitchFamily="34" charset="77"/>
              </a:rPr>
              <a:t>Fasilitas kredit khusus pegawai yang diberikan kepada nasabah dalam memasuki masa purnabakti (maksimal 36 bulan menjelang purna tugas).</a:t>
            </a:r>
            <a:endParaRPr lang="en-US" altLang="en-US" sz="1400">
              <a:solidFill>
                <a:schemeClr val="bg1"/>
              </a:solidFill>
              <a:latin typeface="HelveticaNeueLT Std" panose="020B0604020202020204" pitchFamily="34" charset="77"/>
              <a:ea typeface="Arial" charset="0"/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2F7A5E1-7BE2-A04D-9CC1-EFA44069A4D0}"/>
              </a:ext>
            </a:extLst>
          </p:cNvPr>
          <p:cNvSpPr/>
          <p:nvPr/>
        </p:nvSpPr>
        <p:spPr bwMode="auto">
          <a:xfrm>
            <a:off x="927455" y="3205967"/>
            <a:ext cx="3690919" cy="642164"/>
          </a:xfrm>
          <a:prstGeom prst="rect">
            <a:avLst/>
          </a:prstGeom>
          <a:solidFill>
            <a:srgbClr val="E77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Penundaan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pembayaran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angsuran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selama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maksimal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36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bulan</a:t>
            </a:r>
            <a:endParaRPr lang="en-US" sz="1200">
              <a:solidFill>
                <a:schemeClr val="bg1"/>
              </a:solidFill>
              <a:latin typeface="HelveticaNeueLT Std" panose="020B0604020202020204" pitchFamily="34" charset="77"/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A3AB274-9C6B-C64E-88EE-C4265B4005F8}"/>
              </a:ext>
            </a:extLst>
          </p:cNvPr>
          <p:cNvSpPr/>
          <p:nvPr/>
        </p:nvSpPr>
        <p:spPr bwMode="auto">
          <a:xfrm>
            <a:off x="927455" y="3936304"/>
            <a:ext cx="3690919" cy="642164"/>
          </a:xfrm>
          <a:prstGeom prst="rect">
            <a:avLst/>
          </a:prstGeom>
          <a:solidFill>
            <a:srgbClr val="E77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Mudah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dan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cepat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setelah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dokumen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&amp;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persyaratan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kredit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dinyatakan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lengkap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oleh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bank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54FAED7-42A1-3C46-A8BD-D830B63FC01F}"/>
              </a:ext>
            </a:extLst>
          </p:cNvPr>
          <p:cNvSpPr/>
          <p:nvPr/>
        </p:nvSpPr>
        <p:spPr bwMode="auto">
          <a:xfrm>
            <a:off x="927455" y="4666641"/>
            <a:ext cx="3690919" cy="360818"/>
          </a:xfrm>
          <a:prstGeom prst="rect">
            <a:avLst/>
          </a:prstGeom>
          <a:solidFill>
            <a:srgbClr val="E77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Fasilitas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kredit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dilindungi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oleh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asuransi</a:t>
            </a:r>
            <a:endParaRPr lang="en-US" sz="1200">
              <a:solidFill>
                <a:schemeClr val="bg1"/>
              </a:solidFill>
              <a:latin typeface="HelveticaNeueLT Std" panose="020B0604020202020204" pitchFamily="34" charset="77"/>
              <a:cs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54DEC10-A93C-424E-A4DA-229BB14A70E0}"/>
              </a:ext>
            </a:extLst>
          </p:cNvPr>
          <p:cNvSpPr/>
          <p:nvPr/>
        </p:nvSpPr>
        <p:spPr bwMode="auto">
          <a:xfrm>
            <a:off x="927455" y="2283723"/>
            <a:ext cx="3690919" cy="372949"/>
          </a:xfrm>
          <a:prstGeom prst="rect">
            <a:avLst/>
          </a:prstGeom>
          <a:solidFill>
            <a:srgbClr val="E77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Hingga</a:t>
            </a:r>
            <a:r>
              <a:rPr lang="en-US" sz="1200" dirty="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Rp500 </a:t>
            </a:r>
            <a:r>
              <a:rPr 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juta</a:t>
            </a:r>
            <a:r>
              <a:rPr lang="en-US" sz="1200" dirty="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jangka</a:t>
            </a:r>
            <a:r>
              <a:rPr lang="en-US" sz="1200" dirty="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waktu</a:t>
            </a:r>
            <a:r>
              <a:rPr lang="en-US" sz="1200" dirty="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hingga</a:t>
            </a:r>
            <a:r>
              <a:rPr lang="en-US" sz="1200" dirty="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15 </a:t>
            </a:r>
            <a:r>
              <a:rPr 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tahun</a:t>
            </a:r>
            <a:endParaRPr lang="en-US" sz="1200" dirty="0">
              <a:solidFill>
                <a:schemeClr val="bg1"/>
              </a:solidFill>
              <a:latin typeface="HelveticaNeueLT Std" panose="020B0604020202020204" pitchFamily="34" charset="77"/>
              <a:cs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C868011-96C9-0643-85DC-902EA6786C05}"/>
              </a:ext>
            </a:extLst>
          </p:cNvPr>
          <p:cNvSpPr/>
          <p:nvPr/>
        </p:nvSpPr>
        <p:spPr bwMode="auto">
          <a:xfrm>
            <a:off x="927455" y="2744845"/>
            <a:ext cx="3690919" cy="372949"/>
          </a:xfrm>
          <a:prstGeom prst="rect">
            <a:avLst/>
          </a:prstGeom>
          <a:solidFill>
            <a:srgbClr val="E77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Pengalihan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fasilitas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kredit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dari</a:t>
            </a:r>
            <a:r>
              <a:rPr lang="en-US" sz="1200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 bank lain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5C6BBD-A5FC-FB40-8B79-FFA327A5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15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B17D394-FBED-6D40-AFC9-308904CDEDDB}"/>
              </a:ext>
            </a:extLst>
          </p:cNvPr>
          <p:cNvSpPr/>
          <p:nvPr/>
        </p:nvSpPr>
        <p:spPr bwMode="auto">
          <a:xfrm>
            <a:off x="927455" y="5115632"/>
            <a:ext cx="3690919" cy="642163"/>
          </a:xfrm>
          <a:prstGeom prst="rect">
            <a:avLst/>
          </a:prstGeom>
          <a:solidFill>
            <a:srgbClr val="E77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err="1">
                <a:solidFill>
                  <a:schemeClr val="bg1"/>
                </a:solidFill>
                <a:latin typeface="HelveticaNeueLT Std" panose="020B0604020202020204" pitchFamily="34" charset="77"/>
                <a:cs typeface="Arial"/>
              </a:rPr>
              <a:t>Gratis diberikan program pemberdayaan persiapan purnabakti</a:t>
            </a:r>
            <a:endParaRPr lang="en-US" sz="1200">
              <a:solidFill>
                <a:schemeClr val="bg1"/>
              </a:solidFill>
              <a:latin typeface="HelveticaNeueLT Std" panose="020B0604020202020204" pitchFamily="34" charset="77"/>
              <a:cs typeface="Arial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7D4A7021-4EA4-A750-122A-26D6AC625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002" y="1344507"/>
            <a:ext cx="3306427" cy="4684105"/>
          </a:xfrm>
          <a:prstGeom prst="rect">
            <a:avLst/>
          </a:prstGeom>
          <a:effectLst>
            <a:reflection blurRad="6350" stA="52000" endA="300" endPos="11803" dir="5400000" sy="-100000" algn="bl" rotWithShape="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7DD1216-1929-2FEE-529A-7B68674BC3E0}"/>
              </a:ext>
            </a:extLst>
          </p:cNvPr>
          <p:cNvSpPr/>
          <p:nvPr/>
        </p:nvSpPr>
        <p:spPr bwMode="auto">
          <a:xfrm>
            <a:off x="927455" y="5845966"/>
            <a:ext cx="3690919" cy="642163"/>
          </a:xfrm>
          <a:prstGeom prst="rect">
            <a:avLst/>
          </a:prstGeom>
          <a:solidFill>
            <a:srgbClr val="E77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r>
              <a:rPr lang="en-US" alt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Berkesempatan mendapatkan perjalanan</a:t>
            </a:r>
            <a:r>
              <a:rPr lang="en-US" altLang="en-US" sz="12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 wisata</a:t>
            </a:r>
          </a:p>
          <a:p>
            <a:pPr>
              <a:spcBef>
                <a:spcPct val="0"/>
              </a:spcBef>
            </a:pPr>
            <a:r>
              <a:rPr lang="en-US" alt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rohani</a:t>
            </a:r>
            <a:r>
              <a:rPr lang="en-US" altLang="en-US" sz="1200" dirty="0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/ </a:t>
            </a:r>
            <a:r>
              <a:rPr lang="en-US" altLang="en-US" sz="1200" dirty="0" err="1">
                <a:solidFill>
                  <a:schemeClr val="bg1"/>
                </a:solidFill>
                <a:latin typeface="HelveticaNeueLT Std" panose="020B0604020202020204" pitchFamily="34" charset="77"/>
                <a:ea typeface="Arial" charset="0"/>
                <a:cs typeface="Arial" charset="0"/>
              </a:rPr>
              <a:t>umrah melalui mekanisme pengundian</a:t>
            </a:r>
            <a:endParaRPr lang="en-US" altLang="en-US" sz="1200" dirty="0">
              <a:solidFill>
                <a:schemeClr val="bg1"/>
              </a:solidFill>
              <a:latin typeface="HelveticaNeueLT Std" panose="020B0604020202020204" pitchFamily="34" charset="77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486025"/>
            <a:ext cx="12293601" cy="1768475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TERIMA</a:t>
            </a:r>
            <a:br>
              <a:rPr lang="en-US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</a:br>
            <a:r>
              <a:rPr lang="en-US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KASIH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0434D7-8439-4648-B5B7-54C8FB33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7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4990B78-D0D1-8643-9183-67AEEF5875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49507" y="2566654"/>
            <a:ext cx="5185611" cy="1223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Sekilas Bank BTPN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87C4C2-F0E5-0043-9C5A-72FA500D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wer&#10;&#10;Description automatically generated">
            <a:extLst>
              <a:ext uri="{FF2B5EF4-FFF2-40B4-BE49-F238E27FC236}">
                <a16:creationId xmlns:a16="http://schemas.microsoft.com/office/drawing/2014/main" xmlns="" id="{AB68013C-9615-7D46-A7A1-12CBB7D92E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8" y="1042736"/>
            <a:ext cx="3271085" cy="5815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963"/>
            <a:ext cx="10515600" cy="88423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Rekam Jejak Kami</a:t>
            </a:r>
            <a:endParaRPr lang="en-US">
              <a:latin typeface="HelveticaNeueLT Std Thin" panose="020B0403020202020204" pitchFamily="34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E749027-7FEE-C247-BF47-1E723C33892D}"/>
              </a:ext>
            </a:extLst>
          </p:cNvPr>
          <p:cNvGrpSpPr/>
          <p:nvPr/>
        </p:nvGrpSpPr>
        <p:grpSpPr>
          <a:xfrm>
            <a:off x="2671809" y="1760000"/>
            <a:ext cx="9220471" cy="4372058"/>
            <a:chOff x="647700" y="1579563"/>
            <a:chExt cx="10203896" cy="475944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431E225D-CAA0-B64F-8D21-5306232E5B38}"/>
                </a:ext>
              </a:extLst>
            </p:cNvPr>
            <p:cNvSpPr/>
            <p:nvPr/>
          </p:nvSpPr>
          <p:spPr>
            <a:xfrm>
              <a:off x="647700" y="1579563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1958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0B8469E0-33B2-3C45-BDE2-1D57498BC4EC}"/>
                </a:ext>
              </a:extLst>
            </p:cNvPr>
            <p:cNvSpPr txBox="1"/>
            <p:nvPr/>
          </p:nvSpPr>
          <p:spPr>
            <a:xfrm>
              <a:off x="647700" y="2659063"/>
              <a:ext cx="2108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Pada 1958, Bank Tabungan Pensiunan Nasional (BTPN) </a:t>
              </a:r>
              <a:r>
                <a:rPr lang="en-US" sz="1100" err="1">
                  <a:solidFill>
                    <a:schemeClr val="bg1"/>
                  </a:solidFill>
                </a:rPr>
                <a:t>didirikan</a:t>
              </a:r>
              <a:r>
                <a:rPr lang="en-US" sz="1100">
                  <a:solidFill>
                    <a:schemeClr val="bg1"/>
                  </a:solidFill>
                </a:rPr>
                <a:t> di Bandung, </a:t>
              </a:r>
              <a:r>
                <a:rPr lang="en-US" sz="1100" err="1">
                  <a:solidFill>
                    <a:schemeClr val="bg1"/>
                  </a:solidFill>
                </a:rPr>
                <a:t>Jawa</a:t>
              </a:r>
              <a:r>
                <a:rPr lang="en-US" sz="1100">
                  <a:solidFill>
                    <a:schemeClr val="bg1"/>
                  </a:solidFill>
                </a:rPr>
                <a:t> Barat, </a:t>
              </a:r>
              <a:r>
                <a:rPr lang="en-US" sz="1100" err="1">
                  <a:solidFill>
                    <a:schemeClr val="bg1"/>
                  </a:solidFill>
                </a:rPr>
                <a:t>dengan</a:t>
              </a:r>
              <a:r>
                <a:rPr lang="en-US" sz="1100">
                  <a:solidFill>
                    <a:schemeClr val="bg1"/>
                  </a:solidFill>
                </a:rPr>
                <a:t> </a:t>
              </a:r>
              <a:r>
                <a:rPr lang="en-US" sz="1100" err="1">
                  <a:solidFill>
                    <a:schemeClr val="bg1"/>
                  </a:solidFill>
                </a:rPr>
                <a:t>nama</a:t>
              </a:r>
              <a:r>
                <a:rPr lang="en-US" sz="1100">
                  <a:solidFill>
                    <a:schemeClr val="bg1"/>
                  </a:solidFill>
                </a:rPr>
                <a:t> Bank </a:t>
              </a:r>
              <a:r>
                <a:rPr lang="en-US" sz="1100" err="1">
                  <a:solidFill>
                    <a:schemeClr val="bg1"/>
                  </a:solidFill>
                </a:rPr>
                <a:t>Pegawai</a:t>
              </a:r>
              <a:r>
                <a:rPr lang="en-US" sz="1100">
                  <a:solidFill>
                    <a:schemeClr val="bg1"/>
                  </a:solidFill>
                </a:rPr>
                <a:t> </a:t>
              </a:r>
              <a:r>
                <a:rPr lang="en-US" sz="1100" err="1">
                  <a:solidFill>
                    <a:schemeClr val="bg1"/>
                  </a:solidFill>
                </a:rPr>
                <a:t>Pensiunan</a:t>
              </a:r>
              <a:r>
                <a:rPr lang="en-US" sz="1100">
                  <a:solidFill>
                    <a:schemeClr val="bg1"/>
                  </a:solidFill>
                </a:rPr>
                <a:t> </a:t>
              </a:r>
              <a:r>
                <a:rPr lang="en-US" sz="1100" err="1">
                  <a:solidFill>
                    <a:schemeClr val="bg1"/>
                  </a:solidFill>
                </a:rPr>
                <a:t>Militer</a:t>
              </a:r>
              <a:r>
                <a:rPr lang="en-US" sz="1100">
                  <a:solidFill>
                    <a:schemeClr val="bg1"/>
                  </a:solidFill>
                </a:rPr>
                <a:t> (</a:t>
              </a:r>
              <a:r>
                <a:rPr lang="en-US" sz="1100" err="1">
                  <a:solidFill>
                    <a:schemeClr val="bg1"/>
                  </a:solidFill>
                </a:rPr>
                <a:t>Bapemil</a:t>
              </a:r>
              <a:r>
                <a:rPr lang="en-US" sz="1100">
                  <a:solidFill>
                    <a:schemeClr val="bg1"/>
                  </a:solidFill>
                </a:rPr>
                <a:t>)</a:t>
              </a:r>
              <a:endParaRPr lang="en-US" sz="11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34DF61D9-C858-7447-BE07-14E257E4FAC9}"/>
                </a:ext>
              </a:extLst>
            </p:cNvPr>
            <p:cNvSpPr/>
            <p:nvPr/>
          </p:nvSpPr>
          <p:spPr>
            <a:xfrm>
              <a:off x="2933700" y="1579563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2008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D7E767D2-3729-BC44-B9E0-79B60C656FC0}"/>
                </a:ext>
              </a:extLst>
            </p:cNvPr>
            <p:cNvSpPr txBox="1"/>
            <p:nvPr/>
          </p:nvSpPr>
          <p:spPr>
            <a:xfrm>
              <a:off x="2933700" y="2659063"/>
              <a:ext cx="1987550" cy="65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BTPN </a:t>
              </a:r>
              <a:r>
                <a:rPr lang="en-US" sz="1100" err="1">
                  <a:solidFill>
                    <a:schemeClr val="bg1"/>
                  </a:solidFill>
                </a:rPr>
                <a:t>menjadi</a:t>
              </a:r>
              <a:r>
                <a:rPr lang="en-US" sz="1100">
                  <a:solidFill>
                    <a:schemeClr val="bg1"/>
                  </a:solidFill>
                </a:rPr>
                <a:t> bank </a:t>
              </a:r>
              <a:r>
                <a:rPr lang="en-US" sz="1100" err="1">
                  <a:solidFill>
                    <a:schemeClr val="bg1"/>
                  </a:solidFill>
                </a:rPr>
                <a:t>publik</a:t>
              </a:r>
              <a:r>
                <a:rPr lang="en-US" sz="1100">
                  <a:solidFill>
                    <a:schemeClr val="bg1"/>
                  </a:solidFill>
                </a:rPr>
                <a:t> </a:t>
              </a:r>
              <a:r>
                <a:rPr lang="en-US" sz="1100" err="1">
                  <a:solidFill>
                    <a:schemeClr val="bg1"/>
                  </a:solidFill>
                </a:rPr>
                <a:t>dengan</a:t>
              </a:r>
              <a:r>
                <a:rPr lang="en-US" sz="1100">
                  <a:solidFill>
                    <a:schemeClr val="bg1"/>
                  </a:solidFill>
                </a:rPr>
                <a:t> </a:t>
              </a:r>
              <a:r>
                <a:rPr lang="en-US" sz="1100" err="1">
                  <a:solidFill>
                    <a:schemeClr val="bg1"/>
                  </a:solidFill>
                </a:rPr>
                <a:t>nilai</a:t>
              </a:r>
              <a:r>
                <a:rPr lang="en-US" sz="1100">
                  <a:solidFill>
                    <a:schemeClr val="bg1"/>
                  </a:solidFill>
                </a:rPr>
                <a:t> </a:t>
              </a:r>
              <a:r>
                <a:rPr lang="en-US" sz="1100" err="1">
                  <a:solidFill>
                    <a:schemeClr val="bg1"/>
                  </a:solidFill>
                </a:rPr>
                <a:t>aset</a:t>
              </a:r>
              <a:r>
                <a:rPr lang="en-US" sz="1100">
                  <a:solidFill>
                    <a:schemeClr val="bg1"/>
                  </a:solidFill>
                </a:rPr>
                <a:t> Rp13,7 </a:t>
              </a:r>
              <a:r>
                <a:rPr lang="en-US" sz="1100" err="1">
                  <a:solidFill>
                    <a:schemeClr val="bg1"/>
                  </a:solidFill>
                </a:rPr>
                <a:t>triliun</a:t>
              </a:r>
              <a:r>
                <a:rPr lang="en-US" sz="1100">
                  <a:solidFill>
                    <a:schemeClr val="bg1"/>
                  </a:solidFill>
                </a:rPr>
                <a:t>. </a:t>
              </a:r>
              <a:endParaRPr lang="en-US" sz="110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F1D100BF-DE21-5142-B36A-0E70AD416612}"/>
                </a:ext>
              </a:extLst>
            </p:cNvPr>
            <p:cNvSpPr/>
            <p:nvPr/>
          </p:nvSpPr>
          <p:spPr>
            <a:xfrm>
              <a:off x="5022850" y="1579563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2009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7CC11511-55DC-1840-B9B5-A498A67F6343}"/>
                </a:ext>
              </a:extLst>
            </p:cNvPr>
            <p:cNvSpPr txBox="1"/>
            <p:nvPr/>
          </p:nvSpPr>
          <p:spPr>
            <a:xfrm>
              <a:off x="5022850" y="2659063"/>
              <a:ext cx="19113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Pada 2009, BTPN meluncurkan bisnis usaha mikro dan kecil (UMK) dengan nama BTPN Mitra Usaha Rakyat.</a:t>
              </a:r>
              <a:endParaRPr lang="en-US" sz="110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0799239B-1EFE-6243-8283-9D895830F847}"/>
                </a:ext>
              </a:extLst>
            </p:cNvPr>
            <p:cNvSpPr/>
            <p:nvPr/>
          </p:nvSpPr>
          <p:spPr>
            <a:xfrm>
              <a:off x="647700" y="405917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2012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88FC7F3-E929-804B-8BFD-8FE70C0C6B65}"/>
                </a:ext>
              </a:extLst>
            </p:cNvPr>
            <p:cNvSpPr txBox="1"/>
            <p:nvPr/>
          </p:nvSpPr>
          <p:spPr>
            <a:xfrm>
              <a:off x="647700" y="5138679"/>
              <a:ext cx="1854201" cy="65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Pada 2012, BTPN Syariah - Tunas Usaha Rakyat, tumbuh pesat.</a:t>
              </a:r>
              <a:endParaRPr lang="en-US" sz="110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2683220A-0D05-D947-BCCA-4254ECF38DD7}"/>
                </a:ext>
              </a:extLst>
            </p:cNvPr>
            <p:cNvSpPr/>
            <p:nvPr/>
          </p:nvSpPr>
          <p:spPr>
            <a:xfrm>
              <a:off x="2555875" y="405917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2014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6C39E94B-5B09-5F4D-9887-E3209199F683}"/>
                </a:ext>
              </a:extLst>
            </p:cNvPr>
            <p:cNvSpPr txBox="1"/>
            <p:nvPr/>
          </p:nvSpPr>
          <p:spPr>
            <a:xfrm>
              <a:off x="2555875" y="5138679"/>
              <a:ext cx="2095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Pada 2014, Sumitomo Mitsui Banking Corporation (SMBC) Jepang telah meningkatkan kepemilikan sahamnya di BTPN (40%)</a:t>
              </a:r>
              <a:endParaRPr lang="en-US" sz="1100"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BDC4EA47-EE9E-8D49-A5DE-D48912A19817}"/>
                </a:ext>
              </a:extLst>
            </p:cNvPr>
            <p:cNvCxnSpPr>
              <a:cxnSpLocks/>
            </p:cNvCxnSpPr>
            <p:nvPr/>
          </p:nvCxnSpPr>
          <p:spPr>
            <a:xfrm>
              <a:off x="1841500" y="2074863"/>
              <a:ext cx="914400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646A87F-70F0-714E-81B1-6359D715DB50}"/>
                </a:ext>
              </a:extLst>
            </p:cNvPr>
            <p:cNvCxnSpPr>
              <a:cxnSpLocks/>
            </p:cNvCxnSpPr>
            <p:nvPr/>
          </p:nvCxnSpPr>
          <p:spPr>
            <a:xfrm>
              <a:off x="4006850" y="2074863"/>
              <a:ext cx="914400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55DA08F-D454-0745-9ED3-9E668B6AB30D}"/>
                </a:ext>
              </a:extLst>
            </p:cNvPr>
            <p:cNvCxnSpPr>
              <a:cxnSpLocks/>
            </p:cNvCxnSpPr>
            <p:nvPr/>
          </p:nvCxnSpPr>
          <p:spPr>
            <a:xfrm>
              <a:off x="6134100" y="2074863"/>
              <a:ext cx="787400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AE2C943-C468-2F4F-BE9E-F9D08ABAD281}"/>
                </a:ext>
              </a:extLst>
            </p:cNvPr>
            <p:cNvCxnSpPr>
              <a:cxnSpLocks/>
            </p:cNvCxnSpPr>
            <p:nvPr/>
          </p:nvCxnSpPr>
          <p:spPr>
            <a:xfrm>
              <a:off x="1781176" y="4569143"/>
              <a:ext cx="644524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01F09127-F510-DB48-97FE-98A1E24EE24D}"/>
                </a:ext>
              </a:extLst>
            </p:cNvPr>
            <p:cNvCxnSpPr>
              <a:cxnSpLocks/>
            </p:cNvCxnSpPr>
            <p:nvPr/>
          </p:nvCxnSpPr>
          <p:spPr>
            <a:xfrm>
              <a:off x="3686175" y="4569143"/>
              <a:ext cx="914400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C8593025-B646-1B41-8E09-EC1A28E01CF7}"/>
                </a:ext>
              </a:extLst>
            </p:cNvPr>
            <p:cNvCxnSpPr>
              <a:cxnSpLocks/>
            </p:cNvCxnSpPr>
            <p:nvPr/>
          </p:nvCxnSpPr>
          <p:spPr>
            <a:xfrm>
              <a:off x="5842000" y="4569143"/>
              <a:ext cx="1092200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A376EAD6-4246-804B-91D2-AF0C060FC4B0}"/>
                </a:ext>
              </a:extLst>
            </p:cNvPr>
            <p:cNvSpPr/>
            <p:nvPr/>
          </p:nvSpPr>
          <p:spPr>
            <a:xfrm>
              <a:off x="7092950" y="1579563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2011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4F3EBAB9-F388-174A-A5D1-08FE00EAC789}"/>
                </a:ext>
              </a:extLst>
            </p:cNvPr>
            <p:cNvSpPr txBox="1"/>
            <p:nvPr/>
          </p:nvSpPr>
          <p:spPr>
            <a:xfrm>
              <a:off x="7092950" y="2659063"/>
              <a:ext cx="2095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Pada 2011, BTPN meluncurkan Daya, program pemberdayaan </a:t>
              </a:r>
              <a:r>
                <a:rPr lang="en-US" sz="1100" i="1">
                  <a:solidFill>
                    <a:schemeClr val="bg1"/>
                  </a:solidFill>
                </a:rPr>
                <a:t>mass market </a:t>
              </a:r>
              <a:r>
                <a:rPr lang="en-US" sz="1100">
                  <a:solidFill>
                    <a:schemeClr val="bg1"/>
                  </a:solidFill>
                </a:rPr>
                <a:t>yang berkelanjutan.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4D32C025-FB56-1844-95B0-ECC930530811}"/>
                </a:ext>
              </a:extLst>
            </p:cNvPr>
            <p:cNvSpPr/>
            <p:nvPr/>
          </p:nvSpPr>
          <p:spPr>
            <a:xfrm>
              <a:off x="4705350" y="405917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2015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2F811EE5-45B9-6545-AF00-0B3CE1B66A9B}"/>
                </a:ext>
              </a:extLst>
            </p:cNvPr>
            <p:cNvSpPr txBox="1"/>
            <p:nvPr/>
          </p:nvSpPr>
          <p:spPr>
            <a:xfrm>
              <a:off x="4705350" y="5138679"/>
              <a:ext cx="2413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Pada 2015, BTPN </a:t>
              </a:r>
              <a:r>
                <a:rPr lang="en-US" sz="1100" dirty="0" err="1">
                  <a:solidFill>
                    <a:schemeClr val="bg1"/>
                  </a:solidFill>
                </a:rPr>
                <a:t>secara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resmi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meluncurkan</a:t>
              </a:r>
              <a:r>
                <a:rPr lang="en-US" sz="1100" dirty="0">
                  <a:solidFill>
                    <a:schemeClr val="bg1"/>
                  </a:solidFill>
                </a:rPr>
                <a:t> BTPN Wow!, </a:t>
              </a:r>
              <a:r>
                <a:rPr lang="en-US" sz="1100" dirty="0" err="1">
                  <a:solidFill>
                    <a:schemeClr val="bg1"/>
                  </a:solidFill>
                </a:rPr>
                <a:t>sebuah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layanan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perbankan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bagi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i="1" dirty="0">
                  <a:solidFill>
                    <a:schemeClr val="bg1"/>
                  </a:solidFill>
                </a:rPr>
                <a:t>mass market </a:t>
              </a:r>
              <a:r>
                <a:rPr lang="en-US" sz="1100" dirty="0">
                  <a:solidFill>
                    <a:schemeClr val="bg1"/>
                  </a:solidFill>
                </a:rPr>
                <a:t>yang </a:t>
              </a:r>
              <a:r>
                <a:rPr lang="en-US" sz="1100" dirty="0" err="1">
                  <a:solidFill>
                    <a:schemeClr val="bg1"/>
                  </a:solidFill>
                </a:rPr>
                <a:t>memanfaatkan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telepon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seluler</a:t>
              </a:r>
              <a:r>
                <a:rPr lang="en-US" sz="1100" dirty="0">
                  <a:solidFill>
                    <a:schemeClr val="bg1"/>
                  </a:solidFill>
                </a:rPr>
                <a:t> dan </a:t>
              </a:r>
              <a:r>
                <a:rPr lang="en-US" sz="1100" dirty="0" err="1">
                  <a:solidFill>
                    <a:schemeClr val="bg1"/>
                  </a:solidFill>
                </a:rPr>
                <a:t>didukung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jasa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agen</a:t>
              </a:r>
              <a:r>
                <a:rPr lang="en-US" sz="1100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F900F632-5BA2-5E47-8958-A13690D894D2}"/>
                </a:ext>
              </a:extLst>
            </p:cNvPr>
            <p:cNvSpPr/>
            <p:nvPr/>
          </p:nvSpPr>
          <p:spPr>
            <a:xfrm>
              <a:off x="7092950" y="405917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2016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AE834A15-6D4B-E84B-AFB0-4E729156DEEE}"/>
                </a:ext>
              </a:extLst>
            </p:cNvPr>
            <p:cNvSpPr txBox="1"/>
            <p:nvPr/>
          </p:nvSpPr>
          <p:spPr>
            <a:xfrm>
              <a:off x="7092950" y="5138679"/>
              <a:ext cx="2095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Pada </a:t>
              </a:r>
              <a:r>
                <a:rPr lang="en-US" sz="1100" dirty="0" err="1">
                  <a:solidFill>
                    <a:schemeClr val="bg1"/>
                  </a:solidFill>
                </a:rPr>
                <a:t>paruh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kedua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tahun</a:t>
              </a:r>
              <a:r>
                <a:rPr lang="en-US" sz="1100" dirty="0">
                  <a:solidFill>
                    <a:schemeClr val="bg1"/>
                  </a:solidFill>
                </a:rPr>
                <a:t> 2016, </a:t>
              </a:r>
              <a:r>
                <a:rPr lang="en-US" sz="1100" dirty="0" err="1">
                  <a:solidFill>
                    <a:schemeClr val="bg1"/>
                  </a:solidFill>
                </a:rPr>
                <a:t>Jenius</a:t>
              </a:r>
              <a:r>
                <a:rPr lang="en-US" sz="1100" dirty="0">
                  <a:solidFill>
                    <a:schemeClr val="bg1"/>
                  </a:solidFill>
                </a:rPr>
                <a:t>, yang </a:t>
              </a:r>
              <a:r>
                <a:rPr lang="en-US" sz="1100" dirty="0" err="1">
                  <a:solidFill>
                    <a:schemeClr val="bg1"/>
                  </a:solidFill>
                </a:rPr>
                <a:t>merupakan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layanan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perbankan</a:t>
              </a:r>
              <a:r>
                <a:rPr lang="en-US" sz="1100" dirty="0">
                  <a:solidFill>
                    <a:schemeClr val="bg1"/>
                  </a:solidFill>
                </a:rPr>
                <a:t> digital </a:t>
              </a:r>
              <a:r>
                <a:rPr lang="en-US" sz="1100" dirty="0" err="1">
                  <a:solidFill>
                    <a:schemeClr val="bg1"/>
                  </a:solidFill>
                </a:rPr>
                <a:t>untuk</a:t>
              </a:r>
              <a:r>
                <a:rPr lang="en-US" sz="1100" dirty="0">
                  <a:solidFill>
                    <a:schemeClr val="bg1"/>
                  </a:solidFill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</a:rPr>
                <a:t>masyarakat</a:t>
              </a:r>
              <a:r>
                <a:rPr lang="en-US" sz="1100" dirty="0">
                  <a:solidFill>
                    <a:schemeClr val="bg1"/>
                  </a:solidFill>
                </a:rPr>
                <a:t> digital savvy, </a:t>
              </a:r>
              <a:r>
                <a:rPr lang="en-US" sz="1100" dirty="0" err="1">
                  <a:solidFill>
                    <a:schemeClr val="bg1"/>
                  </a:solidFill>
                </a:rPr>
                <a:t>diluncurkan</a:t>
              </a:r>
              <a:r>
                <a:rPr lang="en-US" sz="1100" dirty="0">
                  <a:solidFill>
                    <a:schemeClr val="bg1"/>
                  </a:solidFill>
                </a:rPr>
                <a:t>.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D4C897B7-E7EC-A644-8233-4558E00AD5DF}"/>
                </a:ext>
              </a:extLst>
            </p:cNvPr>
            <p:cNvCxnSpPr>
              <a:cxnSpLocks/>
            </p:cNvCxnSpPr>
            <p:nvPr/>
          </p:nvCxnSpPr>
          <p:spPr>
            <a:xfrm>
              <a:off x="8301355" y="4569143"/>
              <a:ext cx="686166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7EA88BB9-A5C9-484B-80CD-3DF378481601}"/>
                </a:ext>
              </a:extLst>
            </p:cNvPr>
            <p:cNvSpPr/>
            <p:nvPr/>
          </p:nvSpPr>
          <p:spPr>
            <a:xfrm>
              <a:off x="9188449" y="4059179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2019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89011691-FEC8-904A-91F4-4709E3129E0F}"/>
                </a:ext>
              </a:extLst>
            </p:cNvPr>
            <p:cNvSpPr txBox="1"/>
            <p:nvPr/>
          </p:nvSpPr>
          <p:spPr>
            <a:xfrm>
              <a:off x="9188448" y="5138679"/>
              <a:ext cx="16631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Pada 2019, BTPN merger </a:t>
              </a:r>
              <a:r>
                <a:rPr lang="en-US" sz="1100" err="1">
                  <a:solidFill>
                    <a:schemeClr val="bg1"/>
                  </a:solidFill>
                </a:rPr>
                <a:t>dengan</a:t>
              </a:r>
              <a:r>
                <a:rPr lang="en-US" sz="1100">
                  <a:solidFill>
                    <a:schemeClr val="bg1"/>
                  </a:solidFill>
                </a:rPr>
                <a:t> Bank Sumitomo Mitsui Indonesia (SMBCI) </a:t>
              </a:r>
              <a:r>
                <a:rPr lang="en-US" sz="1100" err="1">
                  <a:solidFill>
                    <a:schemeClr val="bg1"/>
                  </a:solidFill>
                </a:rPr>
                <a:t>menjadi</a:t>
              </a:r>
              <a:r>
                <a:rPr lang="en-US" sz="1100">
                  <a:solidFill>
                    <a:schemeClr val="bg1"/>
                  </a:solidFill>
                </a:rPr>
                <a:t> Bank BTPN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B15851-4D28-524A-A500-CE3A3A9A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963"/>
            <a:ext cx="10515600" cy="88423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Visi &amp; Misi</a:t>
            </a:r>
            <a:endParaRPr lang="en-US">
              <a:latin typeface="HelveticaNeueLT Std Thin" panose="020B0403020202020204" pitchFamily="34" charset="77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xmlns="" id="{18EA327B-A2B9-D447-9075-6D337B07DA2B}"/>
              </a:ext>
            </a:extLst>
          </p:cNvPr>
          <p:cNvGrpSpPr>
            <a:grpSpLocks/>
          </p:cNvGrpSpPr>
          <p:nvPr/>
        </p:nvGrpSpPr>
        <p:grpSpPr bwMode="auto">
          <a:xfrm>
            <a:off x="4637088" y="4034470"/>
            <a:ext cx="7308595" cy="2596002"/>
            <a:chOff x="291830" y="1342336"/>
            <a:chExt cx="7160144" cy="2595554"/>
          </a:xfrm>
        </p:grpSpPr>
        <p:sp>
          <p:nvSpPr>
            <p:cNvPr id="33" name="TextBox 6">
              <a:extLst>
                <a:ext uri="{FF2B5EF4-FFF2-40B4-BE49-F238E27FC236}">
                  <a16:creationId xmlns:a16="http://schemas.microsoft.com/office/drawing/2014/main" xmlns="" id="{FD39CEBC-5741-D64B-8873-93CFDCB0A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30" y="1906915"/>
              <a:ext cx="7160144" cy="203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85750" indent="-285750" algn="just" eaLnBrk="1" hangingPunct="1">
                <a:buFont typeface="Arial" panose="020B0604020202020204" pitchFamily="34" charset="0"/>
                <a:buChar char="•"/>
              </a:pPr>
              <a:r>
                <a:rPr lang="en-ID" sz="1400" err="1">
                  <a:solidFill>
                    <a:schemeClr val="bg1"/>
                  </a:solidFill>
                </a:rPr>
                <a:t>Menawarkan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solusi</a:t>
              </a:r>
              <a:r>
                <a:rPr lang="en-ID" sz="1400">
                  <a:solidFill>
                    <a:schemeClr val="bg1"/>
                  </a:solidFill>
                </a:rPr>
                <a:t> dan </a:t>
              </a:r>
              <a:r>
                <a:rPr lang="en-ID" sz="1400" err="1">
                  <a:solidFill>
                    <a:schemeClr val="bg1"/>
                  </a:solidFill>
                </a:rPr>
                <a:t>layanan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keuangan</a:t>
              </a:r>
              <a:r>
                <a:rPr lang="en-ID" sz="1400">
                  <a:solidFill>
                    <a:schemeClr val="bg1"/>
                  </a:solidFill>
                </a:rPr>
                <a:t> yang </a:t>
              </a:r>
              <a:r>
                <a:rPr lang="en-ID" sz="1400" err="1">
                  <a:solidFill>
                    <a:schemeClr val="bg1"/>
                  </a:solidFill>
                </a:rPr>
                <a:t>lengkap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ke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berbagai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segmen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ritel</a:t>
              </a:r>
              <a:r>
                <a:rPr lang="en-ID" sz="1400">
                  <a:solidFill>
                    <a:schemeClr val="bg1"/>
                  </a:solidFill>
                </a:rPr>
                <a:t>, </a:t>
              </a:r>
              <a:r>
                <a:rPr lang="en-ID" sz="1400" err="1">
                  <a:solidFill>
                    <a:schemeClr val="bg1"/>
                  </a:solidFill>
                </a:rPr>
                <a:t>mikro</a:t>
              </a:r>
              <a:r>
                <a:rPr lang="en-ID" sz="1400">
                  <a:solidFill>
                    <a:schemeClr val="bg1"/>
                  </a:solidFill>
                </a:rPr>
                <a:t>, UKM dan </a:t>
              </a:r>
              <a:r>
                <a:rPr lang="en-ID" sz="1400" err="1">
                  <a:solidFill>
                    <a:schemeClr val="bg1"/>
                  </a:solidFill>
                </a:rPr>
                <a:t>korporat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bisnis</a:t>
              </a:r>
              <a:r>
                <a:rPr lang="en-ID" sz="1400">
                  <a:solidFill>
                    <a:schemeClr val="bg1"/>
                  </a:solidFill>
                </a:rPr>
                <a:t> di Indonesia, </a:t>
              </a:r>
              <a:r>
                <a:rPr lang="en-ID" sz="1400" err="1">
                  <a:solidFill>
                    <a:schemeClr val="bg1"/>
                  </a:solidFill>
                </a:rPr>
                <a:t>serta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untuk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bangsa</a:t>
              </a:r>
              <a:r>
                <a:rPr lang="en-ID" sz="1400">
                  <a:solidFill>
                    <a:schemeClr val="bg1"/>
                  </a:solidFill>
                </a:rPr>
                <a:t> dan negara Indonesia </a:t>
              </a:r>
              <a:r>
                <a:rPr lang="en-ID" sz="1400" err="1">
                  <a:solidFill>
                    <a:schemeClr val="bg1"/>
                  </a:solidFill>
                </a:rPr>
                <a:t>secara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keseluruhan</a:t>
              </a:r>
              <a:r>
                <a:rPr lang="en-ID" sz="1400">
                  <a:solidFill>
                    <a:schemeClr val="bg1"/>
                  </a:solidFill>
                </a:rPr>
                <a:t>; </a:t>
              </a:r>
            </a:p>
            <a:p>
              <a:pPr marL="285750" indent="-285750" algn="just" eaLnBrk="1" hangingPunct="1">
                <a:buFont typeface="Arial" panose="020B0604020202020204" pitchFamily="34" charset="0"/>
                <a:buChar char="•"/>
              </a:pPr>
              <a:r>
                <a:rPr lang="en-ID" sz="1400" err="1">
                  <a:solidFill>
                    <a:schemeClr val="bg1"/>
                  </a:solidFill>
                </a:rPr>
                <a:t>Memberikan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kesempatan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berharga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bagi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pertumbuhan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profesional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karyawan</a:t>
              </a:r>
              <a:r>
                <a:rPr lang="en-ID" sz="1400">
                  <a:solidFill>
                    <a:schemeClr val="bg1"/>
                  </a:solidFill>
                </a:rPr>
                <a:t> Bank BTPN; </a:t>
              </a:r>
            </a:p>
            <a:p>
              <a:pPr marL="285750" indent="-285750" algn="just" eaLnBrk="1" hangingPunct="1">
                <a:buFont typeface="Arial" panose="020B0604020202020204" pitchFamily="34" charset="0"/>
                <a:buChar char="•"/>
              </a:pPr>
              <a:r>
                <a:rPr lang="en-ID" sz="1400" err="1">
                  <a:solidFill>
                    <a:schemeClr val="bg1"/>
                  </a:solidFill>
                </a:rPr>
                <a:t>Menciptakan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nilai</a:t>
              </a:r>
              <a:r>
                <a:rPr lang="en-ID" sz="1400">
                  <a:solidFill>
                    <a:schemeClr val="bg1"/>
                  </a:solidFill>
                </a:rPr>
                <a:t> yang </a:t>
              </a:r>
              <a:r>
                <a:rPr lang="en-ID" sz="1400" err="1">
                  <a:solidFill>
                    <a:schemeClr val="bg1"/>
                  </a:solidFill>
                </a:rPr>
                <a:t>signifikan</a:t>
              </a:r>
              <a:r>
                <a:rPr lang="en-ID" sz="1400">
                  <a:solidFill>
                    <a:schemeClr val="bg1"/>
                  </a:solidFill>
                </a:rPr>
                <a:t> dan </a:t>
              </a:r>
              <a:r>
                <a:rPr lang="en-ID" sz="1400" err="1">
                  <a:solidFill>
                    <a:schemeClr val="bg1"/>
                  </a:solidFill>
                </a:rPr>
                <a:t>berkesinambungan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bagi</a:t>
              </a:r>
              <a:r>
                <a:rPr lang="en-ID" sz="1400">
                  <a:solidFill>
                    <a:schemeClr val="bg1"/>
                  </a:solidFill>
                </a:rPr>
                <a:t> stakeholder </a:t>
              </a:r>
              <a:r>
                <a:rPr lang="en-ID" sz="1400" err="1">
                  <a:solidFill>
                    <a:schemeClr val="bg1"/>
                  </a:solidFill>
                </a:rPr>
                <a:t>termasuk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masyarakat</a:t>
              </a:r>
              <a:r>
                <a:rPr lang="en-ID" sz="1400">
                  <a:solidFill>
                    <a:schemeClr val="bg1"/>
                  </a:solidFill>
                </a:rPr>
                <a:t> Indonesia; </a:t>
              </a:r>
            </a:p>
            <a:p>
              <a:pPr marL="285750" indent="-285750" algn="just" eaLnBrk="1" hangingPunct="1">
                <a:buFont typeface="Arial" panose="020B0604020202020204" pitchFamily="34" charset="0"/>
                <a:buChar char="•"/>
              </a:pPr>
              <a:r>
                <a:rPr lang="en-ID" sz="1400" err="1">
                  <a:solidFill>
                    <a:schemeClr val="bg1"/>
                  </a:solidFill>
                </a:rPr>
                <a:t>Memanfaatkan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inovasi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teknologi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sebagai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pembeda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utama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untuk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memberikan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kualitas</a:t>
              </a:r>
              <a:r>
                <a:rPr lang="en-ID" sz="1400">
                  <a:solidFill>
                    <a:schemeClr val="bg1"/>
                  </a:solidFill>
                </a:rPr>
                <a:t> dan </a:t>
              </a:r>
              <a:r>
                <a:rPr lang="en-ID" sz="1400" err="1">
                  <a:solidFill>
                    <a:schemeClr val="bg1"/>
                  </a:solidFill>
                </a:rPr>
                <a:t>pengalaman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terbaik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dikelasnya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kepada</a:t>
              </a:r>
              <a:r>
                <a:rPr lang="en-ID" sz="1400">
                  <a:solidFill>
                    <a:schemeClr val="bg1"/>
                  </a:solidFill>
                </a:rPr>
                <a:t> </a:t>
              </a:r>
              <a:r>
                <a:rPr lang="en-ID" sz="1400" err="1">
                  <a:solidFill>
                    <a:schemeClr val="bg1"/>
                  </a:solidFill>
                </a:rPr>
                <a:t>nasabah</a:t>
              </a:r>
              <a:r>
                <a:rPr lang="en-ID" sz="1400">
                  <a:solidFill>
                    <a:schemeClr val="bg1"/>
                  </a:solidFill>
                </a:rPr>
                <a:t> dan </a:t>
              </a:r>
              <a:r>
                <a:rPr lang="en-ID" sz="1400" err="1">
                  <a:solidFill>
                    <a:schemeClr val="bg1"/>
                  </a:solidFill>
                </a:rPr>
                <a:t>mitra</a:t>
              </a:r>
              <a:r>
                <a:rPr lang="en-ID" sz="1400">
                  <a:solidFill>
                    <a:schemeClr val="bg1"/>
                  </a:solidFill>
                </a:rPr>
                <a:t> Bank BTPN.</a:t>
              </a:r>
              <a:endParaRPr lang="en-US" altLang="en-US" sz="160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4" name="TextBox 8">
              <a:extLst>
                <a:ext uri="{FF2B5EF4-FFF2-40B4-BE49-F238E27FC236}">
                  <a16:creationId xmlns:a16="http://schemas.microsoft.com/office/drawing/2014/main" xmlns="" id="{F1972FDD-2DB8-E548-9653-FD612D87A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01" y="1342336"/>
              <a:ext cx="1285876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b="1" err="1">
                  <a:solidFill>
                    <a:schemeClr val="bg1"/>
                  </a:solidFill>
                  <a:ea typeface="Arial" charset="0"/>
                  <a:cs typeface="Arial" charset="0"/>
                </a:rPr>
                <a:t>Misi</a:t>
              </a:r>
              <a:endParaRPr lang="en-US" altLang="en-US" sz="2800" b="1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35" name="Group 12">
            <a:extLst>
              <a:ext uri="{FF2B5EF4-FFF2-40B4-BE49-F238E27FC236}">
                <a16:creationId xmlns:a16="http://schemas.microsoft.com/office/drawing/2014/main" xmlns="" id="{B0888FDE-E362-1A40-AF8D-7EE32E8272CC}"/>
              </a:ext>
            </a:extLst>
          </p:cNvPr>
          <p:cNvGrpSpPr>
            <a:grpSpLocks/>
          </p:cNvGrpSpPr>
          <p:nvPr/>
        </p:nvGrpSpPr>
        <p:grpSpPr bwMode="auto">
          <a:xfrm>
            <a:off x="246317" y="4034582"/>
            <a:ext cx="4079875" cy="1588613"/>
            <a:chOff x="5028698" y="4007146"/>
            <a:chExt cx="4079874" cy="1588646"/>
          </a:xfrm>
        </p:grpSpPr>
        <p:sp>
          <p:nvSpPr>
            <p:cNvPr id="36" name="TextBox 45">
              <a:extLst>
                <a:ext uri="{FF2B5EF4-FFF2-40B4-BE49-F238E27FC236}">
                  <a16:creationId xmlns:a16="http://schemas.microsoft.com/office/drawing/2014/main" xmlns="" id="{83784D9C-71BF-5645-B6A3-F3BF7CA4C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698" y="4641665"/>
              <a:ext cx="4079874" cy="95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altLang="en-US" sz="1400" err="1">
                  <a:solidFill>
                    <a:schemeClr val="bg1"/>
                  </a:solidFill>
                  <a:ea typeface="Arial" charset="0"/>
                  <a:cs typeface="Arial" charset="0"/>
                </a:rPr>
                <a:t>Menjadi</a:t>
              </a:r>
              <a:r>
                <a:rPr lang="en-US" altLang="en-US" sz="1400">
                  <a:solidFill>
                    <a:schemeClr val="bg1"/>
                  </a:solidFill>
                  <a:ea typeface="Arial" charset="0"/>
                  <a:cs typeface="Arial" charset="0"/>
                </a:rPr>
                <a:t> bank </a:t>
              </a:r>
              <a:r>
                <a:rPr lang="en-US" altLang="en-US" sz="1400" err="1">
                  <a:solidFill>
                    <a:schemeClr val="bg1"/>
                  </a:solidFill>
                  <a:ea typeface="Arial" charset="0"/>
                  <a:cs typeface="Arial" charset="0"/>
                </a:rPr>
                <a:t>pilihan</a:t>
              </a:r>
              <a:r>
                <a:rPr lang="en-US" altLang="en-US" sz="140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altLang="en-US" sz="1400" err="1">
                  <a:solidFill>
                    <a:schemeClr val="bg1"/>
                  </a:solidFill>
                  <a:ea typeface="Arial" charset="0"/>
                  <a:cs typeface="Arial" charset="0"/>
                </a:rPr>
                <a:t>utama</a:t>
              </a:r>
              <a:r>
                <a:rPr lang="en-US" altLang="en-US" sz="1400">
                  <a:solidFill>
                    <a:schemeClr val="bg1"/>
                  </a:solidFill>
                  <a:ea typeface="Arial" charset="0"/>
                  <a:cs typeface="Arial" charset="0"/>
                </a:rPr>
                <a:t> di Indonesia, yang </a:t>
              </a:r>
              <a:r>
                <a:rPr lang="en-US" altLang="en-US" sz="1400" err="1">
                  <a:solidFill>
                    <a:schemeClr val="bg1"/>
                  </a:solidFill>
                  <a:ea typeface="Arial" charset="0"/>
                  <a:cs typeface="Arial" charset="0"/>
                </a:rPr>
                <a:t>dapat</a:t>
              </a:r>
              <a:r>
                <a:rPr lang="en-US" altLang="en-US" sz="140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altLang="en-US" sz="1400" err="1">
                  <a:solidFill>
                    <a:schemeClr val="bg1"/>
                  </a:solidFill>
                  <a:ea typeface="Arial" charset="0"/>
                  <a:cs typeface="Arial" charset="0"/>
                </a:rPr>
                <a:t>memberikan</a:t>
              </a:r>
              <a:r>
                <a:rPr lang="en-US" altLang="en-US" sz="140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altLang="en-US" sz="1400" err="1">
                  <a:solidFill>
                    <a:schemeClr val="bg1"/>
                  </a:solidFill>
                  <a:ea typeface="Arial" charset="0"/>
                  <a:cs typeface="Arial" charset="0"/>
                </a:rPr>
                <a:t>perubahan</a:t>
              </a:r>
              <a:r>
                <a:rPr lang="en-US" altLang="en-US" sz="140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altLang="en-US" sz="1400" err="1">
                  <a:solidFill>
                    <a:schemeClr val="bg1"/>
                  </a:solidFill>
                  <a:ea typeface="Arial" charset="0"/>
                  <a:cs typeface="Arial" charset="0"/>
                </a:rPr>
                <a:t>berarti</a:t>
              </a:r>
              <a:r>
                <a:rPr lang="en-US" altLang="en-US" sz="140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altLang="en-US" sz="1400" err="1">
                  <a:solidFill>
                    <a:schemeClr val="bg1"/>
                  </a:solidFill>
                  <a:ea typeface="Arial" charset="0"/>
                  <a:cs typeface="Arial" charset="0"/>
                </a:rPr>
                <a:t>dalam</a:t>
              </a:r>
              <a:r>
                <a:rPr lang="en-US" altLang="en-US" sz="140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altLang="en-US" sz="1400" err="1">
                  <a:solidFill>
                    <a:schemeClr val="bg1"/>
                  </a:solidFill>
                  <a:ea typeface="Arial" charset="0"/>
                  <a:cs typeface="Arial" charset="0"/>
                </a:rPr>
                <a:t>kehidupan</a:t>
              </a:r>
              <a:r>
                <a:rPr lang="en-US" altLang="en-US" sz="140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altLang="en-US" sz="1400" err="1">
                  <a:solidFill>
                    <a:schemeClr val="bg1"/>
                  </a:solidFill>
                  <a:ea typeface="Arial" charset="0"/>
                  <a:cs typeface="Arial" charset="0"/>
                </a:rPr>
                <a:t>jutaan</a:t>
              </a:r>
              <a:r>
                <a:rPr lang="en-US" altLang="en-US" sz="1400">
                  <a:solidFill>
                    <a:schemeClr val="bg1"/>
                  </a:solidFill>
                  <a:ea typeface="Arial" charset="0"/>
                  <a:cs typeface="Arial" charset="0"/>
                </a:rPr>
                <a:t> orang, </a:t>
              </a:r>
              <a:r>
                <a:rPr lang="en-US" altLang="en-US" sz="1400" err="1">
                  <a:solidFill>
                    <a:schemeClr val="bg1"/>
                  </a:solidFill>
                  <a:ea typeface="Arial" charset="0"/>
                  <a:cs typeface="Arial" charset="0"/>
                </a:rPr>
                <a:t>terutama</a:t>
              </a:r>
              <a:r>
                <a:rPr lang="en-US" altLang="en-US" sz="140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altLang="en-US" sz="1400" err="1">
                  <a:solidFill>
                    <a:schemeClr val="bg1"/>
                  </a:solidFill>
                  <a:ea typeface="Arial" charset="0"/>
                  <a:cs typeface="Arial" charset="0"/>
                </a:rPr>
                <a:t>dengan</a:t>
              </a:r>
              <a:r>
                <a:rPr lang="en-US" altLang="en-US" sz="140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altLang="en-US" sz="1400" err="1">
                  <a:solidFill>
                    <a:schemeClr val="bg1"/>
                  </a:solidFill>
                  <a:ea typeface="Arial" charset="0"/>
                  <a:cs typeface="Arial" charset="0"/>
                </a:rPr>
                <a:t>dukungan</a:t>
              </a:r>
              <a:r>
                <a:rPr lang="en-US" altLang="en-US" sz="140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altLang="en-US" sz="1400" err="1">
                  <a:solidFill>
                    <a:schemeClr val="bg1"/>
                  </a:solidFill>
                  <a:ea typeface="Arial" charset="0"/>
                  <a:cs typeface="Arial" charset="0"/>
                </a:rPr>
                <a:t>teknologi</a:t>
              </a:r>
              <a:r>
                <a:rPr lang="en-US" altLang="en-US" sz="1400">
                  <a:solidFill>
                    <a:schemeClr val="bg1"/>
                  </a:solidFill>
                  <a:ea typeface="Arial" charset="0"/>
                  <a:cs typeface="Arial" charset="0"/>
                </a:rPr>
                <a:t> digital</a:t>
              </a:r>
            </a:p>
          </p:txBody>
        </p:sp>
        <p:sp>
          <p:nvSpPr>
            <p:cNvPr id="40" name="TextBox 49">
              <a:extLst>
                <a:ext uri="{FF2B5EF4-FFF2-40B4-BE49-F238E27FC236}">
                  <a16:creationId xmlns:a16="http://schemas.microsoft.com/office/drawing/2014/main" xmlns="" id="{D157BC14-916B-2D45-9254-899E5EBF3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698" y="4007146"/>
              <a:ext cx="1285876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b="1" err="1">
                  <a:solidFill>
                    <a:schemeClr val="bg1"/>
                  </a:solidFill>
                  <a:ea typeface="Arial" charset="0"/>
                  <a:cs typeface="Arial" charset="0"/>
                </a:rPr>
                <a:t>Visi</a:t>
              </a:r>
              <a:endParaRPr lang="en-US" altLang="en-US" sz="2800" b="1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B5D7CE08-5CC6-0543-9171-52BBF1392E41}"/>
              </a:ext>
            </a:extLst>
          </p:cNvPr>
          <p:cNvCxnSpPr/>
          <p:nvPr/>
        </p:nvCxnSpPr>
        <p:spPr>
          <a:xfrm>
            <a:off x="4519109" y="4208858"/>
            <a:ext cx="0" cy="2397908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1392A82-E397-674C-8DA3-51303ADC25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690688"/>
            <a:ext cx="12201864" cy="23199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2C8AE1-EE94-7242-AE4E-34343426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4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963"/>
            <a:ext cx="10515600" cy="88423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Profil Bank BTPN</a:t>
            </a:r>
            <a:endParaRPr lang="en-US">
              <a:latin typeface="HelveticaNeueLT Std Thin" panose="020B0403020202020204" pitchFamily="34" charset="77"/>
            </a:endParaRPr>
          </a:p>
        </p:txBody>
      </p:sp>
      <p:grpSp>
        <p:nvGrpSpPr>
          <p:cNvPr id="19" name="Group 22">
            <a:extLst>
              <a:ext uri="{FF2B5EF4-FFF2-40B4-BE49-F238E27FC236}">
                <a16:creationId xmlns:a16="http://schemas.microsoft.com/office/drawing/2014/main" xmlns="" id="{4C49D632-98A4-D346-AE00-17202DF53459}"/>
              </a:ext>
            </a:extLst>
          </p:cNvPr>
          <p:cNvGrpSpPr>
            <a:grpSpLocks/>
          </p:cNvGrpSpPr>
          <p:nvPr/>
        </p:nvGrpSpPr>
        <p:grpSpPr bwMode="auto">
          <a:xfrm>
            <a:off x="1667375" y="4703872"/>
            <a:ext cx="5342661" cy="830997"/>
            <a:chOff x="247382" y="1709412"/>
            <a:chExt cx="5341651" cy="830880"/>
          </a:xfrm>
        </p:grpSpPr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xmlns="" id="{BAA5DF0A-5233-3B4A-A49B-BA1371661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382" y="1709412"/>
              <a:ext cx="4157725" cy="830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48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Rp209,3 </a:t>
              </a:r>
              <a:r>
                <a:rPr lang="en-US" altLang="en-US" sz="4800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triliun</a:t>
              </a:r>
              <a:endParaRPr lang="en-US" altLang="en-US" sz="4800" dirty="0">
                <a:solidFill>
                  <a:schemeClr val="bg1"/>
                </a:solidFill>
                <a:highlight>
                  <a:srgbClr val="FFFF00"/>
                </a:highlight>
                <a:ea typeface="Arial" charset="0"/>
                <a:cs typeface="Arial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xmlns="" id="{5CF7AA80-1589-C04B-A658-038668FAF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5401" y="1879396"/>
              <a:ext cx="1253632" cy="58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chemeClr val="bg1"/>
                  </a:solidFill>
                  <a:ea typeface="Arial" charset="0"/>
                  <a:cs typeface="Arial" charset="0"/>
                </a:rPr>
                <a:t>Aset</a:t>
              </a:r>
            </a:p>
            <a:p>
              <a:pPr eaLnBrk="1" hangingPunct="1"/>
              <a:r>
                <a:rPr lang="en-US" altLang="en-US" sz="1600">
                  <a:solidFill>
                    <a:schemeClr val="bg1"/>
                  </a:solidFill>
                  <a:ea typeface="Arial" charset="0"/>
                  <a:cs typeface="Arial" charset="0"/>
                </a:rPr>
                <a:t>Bank BTPN</a:t>
              </a:r>
            </a:p>
          </p:txBody>
        </p:sp>
      </p:grpSp>
      <p:grpSp>
        <p:nvGrpSpPr>
          <p:cNvPr id="22" name="Group 30">
            <a:extLst>
              <a:ext uri="{FF2B5EF4-FFF2-40B4-BE49-F238E27FC236}">
                <a16:creationId xmlns:a16="http://schemas.microsoft.com/office/drawing/2014/main" xmlns="" id="{F12F97FC-A23C-2648-8608-18514323CAE8}"/>
              </a:ext>
            </a:extLst>
          </p:cNvPr>
          <p:cNvGrpSpPr>
            <a:grpSpLocks/>
          </p:cNvGrpSpPr>
          <p:nvPr/>
        </p:nvGrpSpPr>
        <p:grpSpPr bwMode="auto">
          <a:xfrm>
            <a:off x="4018504" y="5481747"/>
            <a:ext cx="2829014" cy="830997"/>
            <a:chOff x="2602052" y="1709412"/>
            <a:chExt cx="2829302" cy="830145"/>
          </a:xfrm>
        </p:grpSpPr>
        <p:sp>
          <p:nvSpPr>
            <p:cNvPr id="23" name="TextBox 31">
              <a:extLst>
                <a:ext uri="{FF2B5EF4-FFF2-40B4-BE49-F238E27FC236}">
                  <a16:creationId xmlns:a16="http://schemas.microsoft.com/office/drawing/2014/main" xmlns="" id="{930F8DAD-76F0-B645-8536-FEE0CFC51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052" y="1709412"/>
              <a:ext cx="1728534" cy="83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ID" sz="4800" b="0" i="0" u="none" strike="noStrike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6.972</a:t>
              </a:r>
              <a:endParaRPr lang="en-US" altLang="en-US" sz="48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xmlns="" id="{A7206A8F-C8B2-7343-A3EA-A0FEAB714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6069" y="1910301"/>
              <a:ext cx="1095285" cy="3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chemeClr val="bg1"/>
                  </a:solidFill>
                  <a:ea typeface="Arial" charset="0"/>
                  <a:cs typeface="Arial" charset="0"/>
                </a:rPr>
                <a:t>Karyawan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889B7DC-9B07-3344-8EE0-0BFA58A6A039}"/>
              </a:ext>
            </a:extLst>
          </p:cNvPr>
          <p:cNvGrpSpPr/>
          <p:nvPr/>
        </p:nvGrpSpPr>
        <p:grpSpPr>
          <a:xfrm>
            <a:off x="8277911" y="4430396"/>
            <a:ext cx="2428722" cy="2208946"/>
            <a:chOff x="7249409" y="2212658"/>
            <a:chExt cx="2428722" cy="2208946"/>
          </a:xfrm>
        </p:grpSpPr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A66A951D-402C-F844-90A4-C42EC20FF5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49410" y="2892107"/>
              <a:ext cx="2428721" cy="830997"/>
              <a:chOff x="1231183" y="1709412"/>
              <a:chExt cx="2429677" cy="831733"/>
            </a:xfrm>
          </p:grpSpPr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xmlns="" id="{1F81D04E-DFCC-2144-A4B7-C1D6B5041F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1183" y="1709412"/>
                <a:ext cx="1214272" cy="831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4800">
                    <a:solidFill>
                      <a:schemeClr val="bg1"/>
                    </a:solidFill>
                    <a:ea typeface="Arial" charset="0"/>
                    <a:cs typeface="Arial" charset="0"/>
                  </a:rPr>
                  <a:t>204</a:t>
                </a:r>
              </a:p>
            </p:txBody>
          </p:sp>
          <p:sp>
            <p:nvSpPr>
              <p:cNvPr id="15" name="TextBox 3">
                <a:extLst>
                  <a:ext uri="{FF2B5EF4-FFF2-40B4-BE49-F238E27FC236}">
                    <a16:creationId xmlns:a16="http://schemas.microsoft.com/office/drawing/2014/main" xmlns="" id="{5B1B8F42-2015-A843-AD1B-9AA3BBE389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9621" y="1867341"/>
                <a:ext cx="1291239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chemeClr val="bg1"/>
                    </a:solidFill>
                    <a:ea typeface="Arial" charset="0"/>
                    <a:cs typeface="Arial" charset="0"/>
                  </a:rPr>
                  <a:t>Kota</a:t>
                </a:r>
              </a:p>
              <a:p>
                <a:pPr eaLnBrk="1" hangingPunct="1"/>
                <a:r>
                  <a:rPr lang="en-US" altLang="en-US" sz="1600">
                    <a:solidFill>
                      <a:schemeClr val="bg1"/>
                    </a:solidFill>
                    <a:ea typeface="Arial" charset="0"/>
                    <a:cs typeface="Arial" charset="0"/>
                  </a:rPr>
                  <a:t>di Indonesia</a:t>
                </a:r>
              </a:p>
            </p:txBody>
          </p:sp>
        </p:grpSp>
        <p:grpSp>
          <p:nvGrpSpPr>
            <p:cNvPr id="16" name="Group 19">
              <a:extLst>
                <a:ext uri="{FF2B5EF4-FFF2-40B4-BE49-F238E27FC236}">
                  <a16:creationId xmlns:a16="http://schemas.microsoft.com/office/drawing/2014/main" xmlns="" id="{6193BED6-67DC-6645-BC30-F6F2A8173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49409" y="3590607"/>
              <a:ext cx="2036255" cy="830997"/>
              <a:chOff x="1713391" y="1530332"/>
              <a:chExt cx="2036304" cy="831733"/>
            </a:xfrm>
          </p:grpSpPr>
          <p:sp>
            <p:nvSpPr>
              <p:cNvPr id="17" name="TextBox 20">
                <a:extLst>
                  <a:ext uri="{FF2B5EF4-FFF2-40B4-BE49-F238E27FC236}">
                    <a16:creationId xmlns:a16="http://schemas.microsoft.com/office/drawing/2014/main" xmlns="" id="{CC003F38-0BF8-BC4D-A488-599CDDF9FA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3391" y="1530332"/>
                <a:ext cx="1213823" cy="831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4800" dirty="0">
                    <a:solidFill>
                      <a:schemeClr val="bg1"/>
                    </a:solidFill>
                    <a:ea typeface="Arial" charset="0"/>
                    <a:cs typeface="Arial" charset="0"/>
                  </a:rPr>
                  <a:t>268</a:t>
                </a:r>
                <a:endParaRPr lang="en-US" altLang="en-US" sz="4800" dirty="0">
                  <a:solidFill>
                    <a:schemeClr val="bg1"/>
                  </a:solidFill>
                  <a:highlight>
                    <a:srgbClr val="FFFF00"/>
                  </a:highlight>
                  <a:ea typeface="Arial" charset="0"/>
                  <a:cs typeface="Arial" charset="0"/>
                </a:endParaRPr>
              </a:p>
            </p:txBody>
          </p:sp>
          <p:sp>
            <p:nvSpPr>
              <p:cNvPr id="18" name="TextBox 21">
                <a:extLst>
                  <a:ext uri="{FF2B5EF4-FFF2-40B4-BE49-F238E27FC236}">
                    <a16:creationId xmlns:a16="http://schemas.microsoft.com/office/drawing/2014/main" xmlns="" id="{6966FCB8-40EB-8346-A7FE-40463564CA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8465" y="1775279"/>
                <a:ext cx="901230" cy="338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600" err="1">
                    <a:solidFill>
                      <a:schemeClr val="bg1"/>
                    </a:solidFill>
                    <a:ea typeface="Arial" charset="0"/>
                    <a:cs typeface="Arial" charset="0"/>
                  </a:rPr>
                  <a:t>Cabang</a:t>
                </a:r>
                <a:endParaRPr lang="en-US" altLang="en-US" sz="1600">
                  <a:solidFill>
                    <a:schemeClr val="bg1"/>
                  </a:solidFill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5" name="Group 28">
              <a:extLst>
                <a:ext uri="{FF2B5EF4-FFF2-40B4-BE49-F238E27FC236}">
                  <a16:creationId xmlns:a16="http://schemas.microsoft.com/office/drawing/2014/main" xmlns="" id="{BE049599-056D-4E4E-A531-3C2C29B77D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3102" y="2212658"/>
              <a:ext cx="2085975" cy="830997"/>
              <a:chOff x="1525241" y="1709412"/>
              <a:chExt cx="2084820" cy="830145"/>
            </a:xfrm>
          </p:grpSpPr>
          <p:sp>
            <p:nvSpPr>
              <p:cNvPr id="26" name="TextBox 29">
                <a:extLst>
                  <a:ext uri="{FF2B5EF4-FFF2-40B4-BE49-F238E27FC236}">
                    <a16:creationId xmlns:a16="http://schemas.microsoft.com/office/drawing/2014/main" xmlns="" id="{BA9D4FFC-60E2-0F41-B29C-9187DFA674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5241" y="1709412"/>
                <a:ext cx="870269" cy="830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4800">
                    <a:solidFill>
                      <a:schemeClr val="bg1"/>
                    </a:solidFill>
                    <a:ea typeface="Arial" charset="0"/>
                    <a:cs typeface="Arial" charset="0"/>
                  </a:rPr>
                  <a:t>32</a:t>
                </a:r>
              </a:p>
            </p:txBody>
          </p:sp>
          <p:sp>
            <p:nvSpPr>
              <p:cNvPr id="27" name="TextBox 33">
                <a:extLst>
                  <a:ext uri="{FF2B5EF4-FFF2-40B4-BE49-F238E27FC236}">
                    <a16:creationId xmlns:a16="http://schemas.microsoft.com/office/drawing/2014/main" xmlns="" id="{B03D7120-697A-0C42-A513-C9C4B01D6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8822" y="1867341"/>
                <a:ext cx="1291239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chemeClr val="bg1"/>
                    </a:solidFill>
                    <a:ea typeface="Arial" charset="0"/>
                    <a:cs typeface="Arial" charset="0"/>
                  </a:rPr>
                  <a:t>Provinsi</a:t>
                </a:r>
              </a:p>
              <a:p>
                <a:pPr eaLnBrk="1" hangingPunct="1"/>
                <a:r>
                  <a:rPr lang="en-US" altLang="en-US" sz="1600">
                    <a:solidFill>
                      <a:schemeClr val="bg1"/>
                    </a:solidFill>
                    <a:ea typeface="Arial" charset="0"/>
                    <a:cs typeface="Arial" charset="0"/>
                  </a:rPr>
                  <a:t>di Indonesia</a:t>
                </a:r>
              </a:p>
            </p:txBody>
          </p:sp>
        </p:grp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F293B96-0CE0-AE44-B7A7-CE63DE6633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55" y="1666326"/>
            <a:ext cx="5849941" cy="2420413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B80E126-6713-BB4D-A605-809C06EC1509}"/>
              </a:ext>
            </a:extLst>
          </p:cNvPr>
          <p:cNvCxnSpPr>
            <a:cxnSpLocks/>
          </p:cNvCxnSpPr>
          <p:nvPr/>
        </p:nvCxnSpPr>
        <p:spPr>
          <a:xfrm>
            <a:off x="7396195" y="4484942"/>
            <a:ext cx="0" cy="2088846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2D22A3-E32D-6E40-A479-F0AFDEB3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47024B-FBCF-C448-BA7F-B17D322D4CEF}"/>
              </a:ext>
            </a:extLst>
          </p:cNvPr>
          <p:cNvSpPr txBox="1"/>
          <p:nvPr/>
        </p:nvSpPr>
        <p:spPr>
          <a:xfrm>
            <a:off x="559160" y="6312744"/>
            <a:ext cx="2250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NeueLT Std" panose="020B0604020202020204" pitchFamily="34" charset="77"/>
              </a:rPr>
              <a:t>Data per Desember 2022</a:t>
            </a:r>
          </a:p>
        </p:txBody>
      </p:sp>
    </p:spTree>
    <p:extLst>
      <p:ext uri="{BB962C8B-B14F-4D97-AF65-F5344CB8AC3E}">
        <p14:creationId xmlns:p14="http://schemas.microsoft.com/office/powerpoint/2010/main" val="2447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A82466-DAEE-EB41-A148-98AC7D21791B}"/>
              </a:ext>
            </a:extLst>
          </p:cNvPr>
          <p:cNvSpPr/>
          <p:nvPr/>
        </p:nvSpPr>
        <p:spPr>
          <a:xfrm>
            <a:off x="838200" y="1450925"/>
            <a:ext cx="5613009" cy="437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963"/>
            <a:ext cx="3592277" cy="88423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Penghargaan</a:t>
            </a:r>
          </a:p>
        </p:txBody>
      </p:sp>
      <p:sp>
        <p:nvSpPr>
          <p:cNvPr id="8" name="TextBox 45">
            <a:extLst>
              <a:ext uri="{FF2B5EF4-FFF2-40B4-BE49-F238E27FC236}">
                <a16:creationId xmlns:a16="http://schemas.microsoft.com/office/drawing/2014/main" xmlns="" id="{1517BF2F-F451-D344-B297-194C89898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63" y="5954639"/>
            <a:ext cx="32662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D" sz="1200" i="1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Mitra BUMN Champion 2022</a:t>
            </a:r>
            <a:endParaRPr lang="en-US" altLang="en-US" sz="1200" i="1">
              <a:solidFill>
                <a:schemeClr val="bg1"/>
              </a:solidFill>
              <a:latin typeface="HelveticaNeueLT Std Lt" panose="020B0403020202020204" pitchFamily="34" charset="77"/>
              <a:ea typeface="Arial" charset="0"/>
              <a:cs typeface="Arial" charset="0"/>
            </a:endParaRPr>
          </a:p>
        </p:txBody>
      </p:sp>
      <p:pic>
        <p:nvPicPr>
          <p:cNvPr id="9" name="Picture 8" descr="A picture containing text, wall, indoor, yellow&#10;&#10;Description automatically generated">
            <a:extLst>
              <a:ext uri="{FF2B5EF4-FFF2-40B4-BE49-F238E27FC236}">
                <a16:creationId xmlns:a16="http://schemas.microsoft.com/office/drawing/2014/main" xmlns="" id="{43592C8A-A734-5440-AB76-ABA0941CE5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37" y="1615274"/>
            <a:ext cx="5216146" cy="40440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9AEF9E-5499-B548-83A0-C9C67F41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04DE474-10F2-7247-A3BF-55C21E00D6AF}"/>
              </a:ext>
            </a:extLst>
          </p:cNvPr>
          <p:cNvGrpSpPr/>
          <p:nvPr/>
        </p:nvGrpSpPr>
        <p:grpSpPr>
          <a:xfrm>
            <a:off x="7206166" y="3843693"/>
            <a:ext cx="3211203" cy="2402363"/>
            <a:chOff x="6729859" y="3829625"/>
            <a:chExt cx="3406891" cy="254876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A7BFB07-F0C9-BF49-ACCD-53AB97EC17D7}"/>
                </a:ext>
              </a:extLst>
            </p:cNvPr>
            <p:cNvSpPr/>
            <p:nvPr/>
          </p:nvSpPr>
          <p:spPr>
            <a:xfrm>
              <a:off x="6729859" y="3829625"/>
              <a:ext cx="3406891" cy="2548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7B52011-7C1C-4945-953B-E023E4038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3975" y="3924520"/>
              <a:ext cx="3221501" cy="2321335"/>
            </a:xfrm>
            <a:prstGeom prst="rect">
              <a:avLst/>
            </a:prstGeom>
          </p:spPr>
        </p:pic>
      </p:grpSp>
      <p:sp>
        <p:nvSpPr>
          <p:cNvPr id="10" name="TextBox 45">
            <a:extLst>
              <a:ext uri="{FF2B5EF4-FFF2-40B4-BE49-F238E27FC236}">
                <a16:creationId xmlns:a16="http://schemas.microsoft.com/office/drawing/2014/main" xmlns="" id="{6F3E42CE-256A-4147-974E-269A41A84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059" y="6300080"/>
            <a:ext cx="30376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D" sz="1200" i="1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Top 20 Financial Institution Award</a:t>
            </a:r>
            <a:endParaRPr lang="en-US" altLang="en-US" sz="1200" i="1">
              <a:solidFill>
                <a:schemeClr val="bg1"/>
              </a:solidFill>
              <a:latin typeface="HelveticaNeueLT Std Lt" panose="020B0403020202020204" pitchFamily="34" charset="77"/>
              <a:ea typeface="Arial" charset="0"/>
              <a:cs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F45696-9928-6844-8749-D14D7638C56E}"/>
              </a:ext>
            </a:extLst>
          </p:cNvPr>
          <p:cNvGrpSpPr/>
          <p:nvPr/>
        </p:nvGrpSpPr>
        <p:grpSpPr>
          <a:xfrm>
            <a:off x="7206168" y="320219"/>
            <a:ext cx="3211202" cy="2784213"/>
            <a:chOff x="6729861" y="221745"/>
            <a:chExt cx="3406890" cy="29538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9E542AC-35C5-2C47-BC59-00B88F7302B3}"/>
                </a:ext>
              </a:extLst>
            </p:cNvPr>
            <p:cNvSpPr/>
            <p:nvPr/>
          </p:nvSpPr>
          <p:spPr>
            <a:xfrm>
              <a:off x="6729861" y="221745"/>
              <a:ext cx="3406890" cy="295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423AF3C-08DC-4143-8386-45EF3632F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0317" y="359087"/>
              <a:ext cx="3125977" cy="2644055"/>
            </a:xfrm>
            <a:prstGeom prst="rect">
              <a:avLst/>
            </a:prstGeom>
            <a:ln w="41275">
              <a:solidFill>
                <a:schemeClr val="tx1"/>
              </a:solidFill>
            </a:ln>
          </p:spPr>
        </p:pic>
      </p:grpSp>
      <p:sp>
        <p:nvSpPr>
          <p:cNvPr id="16" name="TextBox 45">
            <a:extLst>
              <a:ext uri="{FF2B5EF4-FFF2-40B4-BE49-F238E27FC236}">
                <a16:creationId xmlns:a16="http://schemas.microsoft.com/office/drawing/2014/main" xmlns="" id="{B0747FDF-803B-794D-9C4F-E951E386D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061" y="3175626"/>
            <a:ext cx="36292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D" sz="1200" i="1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Jenius dari Bank BTPN meraih penghargaan Pioneer Award in Digital Banking 2021</a:t>
            </a:r>
            <a:endParaRPr lang="en-US" altLang="en-US" sz="1200" i="1">
              <a:solidFill>
                <a:schemeClr val="bg1"/>
              </a:solidFill>
              <a:latin typeface="HelveticaNeueLT Std Lt" panose="020B0403020202020204" pitchFamily="34" charset="77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C392F5E-F5EB-7A4C-84D7-4A588AADF9B4}"/>
              </a:ext>
            </a:extLst>
          </p:cNvPr>
          <p:cNvSpPr/>
          <p:nvPr/>
        </p:nvSpPr>
        <p:spPr>
          <a:xfrm>
            <a:off x="721337" y="1458194"/>
            <a:ext cx="3273842" cy="431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963"/>
            <a:ext cx="3592277" cy="88423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Penghargaan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9AEF9E-5499-B548-83A0-C9C67F41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45">
            <a:extLst>
              <a:ext uri="{FF2B5EF4-FFF2-40B4-BE49-F238E27FC236}">
                <a16:creationId xmlns:a16="http://schemas.microsoft.com/office/drawing/2014/main" xmlns="" id="{2F9A58C3-9CCC-AB42-B95D-B771411DD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14" y="5888790"/>
            <a:ext cx="3048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D" sz="1200" i="1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Gold Award </a:t>
            </a:r>
            <a:r>
              <a:rPr lang="en-ID" sz="1200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dalam ajang </a:t>
            </a:r>
            <a:r>
              <a:rPr lang="en-ID" sz="1200" i="1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Indonesian Sustainable Development Goals Award (ISDA) 2022</a:t>
            </a:r>
            <a:endParaRPr lang="en-US" altLang="en-US" sz="1200" i="1">
              <a:solidFill>
                <a:schemeClr val="bg1"/>
              </a:solidFill>
              <a:latin typeface="HelveticaNeueLT Std Lt" panose="020B0403020202020204" pitchFamily="34" charset="77"/>
              <a:ea typeface="Arial" charset="0"/>
              <a:cs typeface="Arial" charset="0"/>
            </a:endParaRP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xmlns="" id="{8A8932FB-4D68-EA46-9ED5-7BD596ED66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58" y="1694749"/>
            <a:ext cx="2946457" cy="38919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317BAA3-75B9-064B-980A-CB4B54CCEB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320" y="3718050"/>
            <a:ext cx="2930150" cy="1945803"/>
          </a:xfrm>
          <a:prstGeom prst="rect">
            <a:avLst/>
          </a:prstGeom>
          <a:ln w="104775">
            <a:solidFill>
              <a:schemeClr val="bg1"/>
            </a:solidFill>
            <a:miter lim="800000"/>
          </a:ln>
        </p:spPr>
      </p:pic>
      <p:sp>
        <p:nvSpPr>
          <p:cNvPr id="15" name="TextBox 45">
            <a:extLst>
              <a:ext uri="{FF2B5EF4-FFF2-40B4-BE49-F238E27FC236}">
                <a16:creationId xmlns:a16="http://schemas.microsoft.com/office/drawing/2014/main" xmlns="" id="{9DA291BE-9499-5246-A291-3BA3026F6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80" y="5906038"/>
            <a:ext cx="3456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D" sz="1200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Top 10 di ajang </a:t>
            </a:r>
            <a:r>
              <a:rPr lang="en-ID" sz="1200" i="1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the Best Contact Center Indonesia 2022</a:t>
            </a:r>
            <a:endParaRPr lang="en-US" altLang="en-US" sz="1200" i="1">
              <a:solidFill>
                <a:schemeClr val="bg1"/>
              </a:solidFill>
              <a:latin typeface="HelveticaNeueLT Std Lt" panose="020B0403020202020204" pitchFamily="34" charset="77"/>
              <a:ea typeface="Arial" charset="0"/>
              <a:cs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42DD48D-963B-4046-A984-6E083B0DB7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768" y="1510821"/>
            <a:ext cx="1640448" cy="4153032"/>
          </a:xfrm>
          <a:prstGeom prst="rect">
            <a:avLst/>
          </a:prstGeom>
        </p:spPr>
      </p:pic>
      <p:sp>
        <p:nvSpPr>
          <p:cNvPr id="18" name="TextBox 45">
            <a:extLst>
              <a:ext uri="{FF2B5EF4-FFF2-40B4-BE49-F238E27FC236}">
                <a16:creationId xmlns:a16="http://schemas.microsoft.com/office/drawing/2014/main" xmlns="" id="{4BE14B06-4D9A-6F4B-990D-418C4E71D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335" y="2568056"/>
            <a:ext cx="204193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D" sz="1200" i="1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27</a:t>
            </a:r>
            <a:r>
              <a:rPr lang="en-ID" sz="1200" i="1" baseline="30000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th</a:t>
            </a:r>
            <a:r>
              <a:rPr lang="en-ID" sz="1200" i="1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 Infobank Award</a:t>
            </a:r>
          </a:p>
          <a:p>
            <a:pPr eaLnBrk="1" hangingPunct="1"/>
            <a:r>
              <a:rPr lang="en-ID" sz="1200" i="1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The Best Peformance” </a:t>
            </a:r>
            <a:r>
              <a:rPr lang="en-ID" sz="1200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kelompok KBMI 3 dalam kategori </a:t>
            </a:r>
            <a:r>
              <a:rPr lang="en-ID" sz="1200" i="1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Special Performance, “Diamond Trophy”</a:t>
            </a:r>
            <a:r>
              <a:rPr lang="en-ID" sz="1200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 (Predikat kinerja ‘Sangat Bagus’ selama 20 tahun beturut-turut) dalam kategori </a:t>
            </a:r>
            <a:r>
              <a:rPr lang="en-ID" sz="1200" i="1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Special Trophy</a:t>
            </a:r>
            <a:r>
              <a:rPr lang="en-ID" sz="1200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, dan Predikat kinerja ‘Sangat Bagus’ kelompok KBMI 3 dalam kategori </a:t>
            </a:r>
            <a:r>
              <a:rPr lang="en-ID" sz="1200" i="1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Reguler Award.</a:t>
            </a:r>
            <a:endParaRPr lang="en-US" altLang="en-US" sz="1200" i="1">
              <a:solidFill>
                <a:schemeClr val="bg1"/>
              </a:solidFill>
              <a:latin typeface="HelveticaNeueLT Std Lt" panose="020B0403020202020204" pitchFamily="34" charset="77"/>
              <a:ea typeface="Arial" charset="0"/>
              <a:cs typeface="Arial" charset="0"/>
            </a:endParaRPr>
          </a:p>
        </p:txBody>
      </p:sp>
      <p:pic>
        <p:nvPicPr>
          <p:cNvPr id="10" name="Picture 9" descr="A person and person holding a plaque&#10;&#10;Description automatically generated with medium confidence">
            <a:extLst>
              <a:ext uri="{FF2B5EF4-FFF2-40B4-BE49-F238E27FC236}">
                <a16:creationId xmlns:a16="http://schemas.microsoft.com/office/drawing/2014/main" xmlns="" id="{C96E3FBC-F5BA-534C-9A46-7BE64F710D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6718" y="1538245"/>
            <a:ext cx="2711257" cy="1424625"/>
          </a:xfrm>
          <a:prstGeom prst="rect">
            <a:avLst/>
          </a:prstGeom>
          <a:ln w="92075">
            <a:solidFill>
              <a:schemeClr val="bg1"/>
            </a:solidFill>
            <a:miter lim="800000"/>
          </a:ln>
        </p:spPr>
      </p:pic>
      <p:sp>
        <p:nvSpPr>
          <p:cNvPr id="13" name="TextBox 45">
            <a:extLst>
              <a:ext uri="{FF2B5EF4-FFF2-40B4-BE49-F238E27FC236}">
                <a16:creationId xmlns:a16="http://schemas.microsoft.com/office/drawing/2014/main" xmlns="" id="{278B1029-C11A-F245-A2BF-63404A95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740" y="3130051"/>
            <a:ext cx="3048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D" sz="1200" i="1">
                <a:solidFill>
                  <a:schemeClr val="bg1"/>
                </a:solidFill>
                <a:effectLst/>
                <a:latin typeface="HelveticaNeueLT Std Lt" panose="020B0403020202020204" pitchFamily="34" charset="77"/>
              </a:rPr>
              <a:t>LPS Banking Award 2022</a:t>
            </a:r>
            <a:endParaRPr lang="en-US" altLang="en-US" sz="1200" i="1">
              <a:solidFill>
                <a:schemeClr val="bg1"/>
              </a:solidFill>
              <a:latin typeface="HelveticaNeueLT Std Lt" panose="020B0403020202020204" pitchFamily="34" charset="77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0818"/>
            <a:ext cx="2198154" cy="1457782"/>
          </a:xfrm>
        </p:spPr>
        <p:txBody>
          <a:bodyPr>
            <a:normAutofit/>
          </a:bodyPr>
          <a:lstStyle/>
          <a:p>
            <a:pPr algn="r"/>
            <a:r>
              <a:rPr lang="en-US" sz="2800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Pelayanan di Bank BTPN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xmlns="" id="{6CC39BC3-F142-5B4E-AFB6-76025BC34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837" y="5399260"/>
            <a:ext cx="53646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Kami </a:t>
            </a:r>
            <a:r>
              <a:rPr lang="en-US" altLang="en-US" sz="2000" dirty="0" err="1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memiliki</a:t>
            </a:r>
            <a:r>
              <a:rPr lang="en-US" altLang="en-US" sz="2000" dirty="0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pengalaman</a:t>
            </a:r>
            <a:r>
              <a:rPr lang="en-US" altLang="en-US" sz="2000" dirty="0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puluhan</a:t>
            </a:r>
            <a:r>
              <a:rPr lang="en-US" altLang="en-US" sz="2000" dirty="0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tahun</a:t>
            </a:r>
            <a:r>
              <a:rPr lang="en-US" altLang="en-US" sz="2000" dirty="0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dalam</a:t>
            </a:r>
            <a:r>
              <a:rPr lang="en-US" altLang="en-US" sz="2000" dirty="0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melayani</a:t>
            </a:r>
            <a:r>
              <a:rPr lang="en-US" altLang="en-US" sz="2000" dirty="0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pengambilan</a:t>
            </a:r>
            <a:r>
              <a:rPr lang="en-US" altLang="en-US" sz="2000" dirty="0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manfaat</a:t>
            </a:r>
            <a:r>
              <a:rPr lang="en-US" altLang="en-US" sz="2000" dirty="0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pensiun</a:t>
            </a:r>
            <a:r>
              <a:rPr lang="en-US" altLang="en-US" sz="2000" dirty="0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 di </a:t>
            </a:r>
            <a:r>
              <a:rPr lang="en-US" altLang="en-US" sz="2000" dirty="0" err="1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seluruh</a:t>
            </a:r>
            <a:r>
              <a:rPr lang="en-US" altLang="en-US" sz="2000" dirty="0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indonesia</a:t>
            </a:r>
            <a:r>
              <a:rPr lang="en-US" altLang="en-US" sz="2000" dirty="0">
                <a:solidFill>
                  <a:schemeClr val="bg1"/>
                </a:solidFill>
                <a:latin typeface="HelveticaNeueLT Std Lt" panose="020B0403020202020204" pitchFamily="34" charset="77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78DE93C-AC7E-EC48-B759-69A794CF4EB1}"/>
              </a:ext>
            </a:extLst>
          </p:cNvPr>
          <p:cNvCxnSpPr>
            <a:cxnSpLocks/>
          </p:cNvCxnSpPr>
          <p:nvPr/>
        </p:nvCxnSpPr>
        <p:spPr>
          <a:xfrm>
            <a:off x="3307288" y="5313535"/>
            <a:ext cx="0" cy="1197056"/>
          </a:xfrm>
          <a:prstGeom prst="line">
            <a:avLst/>
          </a:prstGeom>
          <a:ln w="19050" cmpd="sng">
            <a:solidFill>
              <a:srgbClr val="E77B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8960A9-F7B2-CA46-94CA-E26D498C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086C71-4A0D-044C-A40A-822184B96F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399" y="1265568"/>
            <a:ext cx="6049143" cy="3396826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pic>
        <p:nvPicPr>
          <p:cNvPr id="9" name="Picture 8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xmlns="" id="{689AD781-C9B2-5B4B-9F2D-9D871DAF87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38" y="1264960"/>
            <a:ext cx="5212766" cy="3396825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360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960" y="479915"/>
            <a:ext cx="5400040" cy="884238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latin typeface="HelveticaNeueLT Std Thin" panose="020B0403020202020204" pitchFamily="34" charset="77"/>
                <a:ea typeface="HelveticaNeueLT Std" charset="0"/>
                <a:cs typeface="HelveticaNeueLT Std" charset="0"/>
              </a:rPr>
              <a:t>Mitra Bank BTPN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8960A9-F7B2-CA46-94CA-E26D498C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3EBF-7677-7C47-BEC3-90864436CFF8}" type="slidenum">
              <a:rPr lang="en-US" smtClean="0"/>
              <a:t>9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C2125B2-DE47-2B41-AA82-30E8BD9E59EC}"/>
              </a:ext>
            </a:extLst>
          </p:cNvPr>
          <p:cNvGrpSpPr/>
          <p:nvPr/>
        </p:nvGrpSpPr>
        <p:grpSpPr>
          <a:xfrm>
            <a:off x="0" y="1313353"/>
            <a:ext cx="12192000" cy="4966528"/>
            <a:chOff x="0" y="1491153"/>
            <a:chExt cx="12192000" cy="49665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FB75704D-0061-F04A-9023-8D1BAEFFBEBA}"/>
                </a:ext>
              </a:extLst>
            </p:cNvPr>
            <p:cNvSpPr/>
            <p:nvPr/>
          </p:nvSpPr>
          <p:spPr>
            <a:xfrm>
              <a:off x="0" y="1491153"/>
              <a:ext cx="12192000" cy="4966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7082DCB-C114-D943-9FA8-5362BE5C8E46}"/>
                </a:ext>
              </a:extLst>
            </p:cNvPr>
            <p:cNvGrpSpPr/>
            <p:nvPr/>
          </p:nvGrpSpPr>
          <p:grpSpPr>
            <a:xfrm>
              <a:off x="355301" y="1557283"/>
              <a:ext cx="11633200" cy="3632200"/>
              <a:chOff x="279399" y="2298700"/>
              <a:chExt cx="11633200" cy="36322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9F935F2-C325-E841-A269-A6DAB0A8BD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9399" y="2298700"/>
                <a:ext cx="11633200" cy="3632200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EB218C66-BFAA-9E41-8703-090CDC7F2028}"/>
                  </a:ext>
                </a:extLst>
              </p:cNvPr>
              <p:cNvSpPr/>
              <p:nvPr/>
            </p:nvSpPr>
            <p:spPr>
              <a:xfrm>
                <a:off x="279399" y="2298700"/>
                <a:ext cx="858025" cy="8682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9C714FEA-605E-AB44-9995-7C2B7CDA9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7457" y="2573940"/>
                <a:ext cx="701908" cy="332483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7DE7E52F-FF5C-DA42-B7C7-6E516EF1FC4F}"/>
                  </a:ext>
                </a:extLst>
              </p:cNvPr>
              <p:cNvSpPr/>
              <p:nvPr/>
            </p:nvSpPr>
            <p:spPr>
              <a:xfrm>
                <a:off x="6200077" y="3569118"/>
                <a:ext cx="858025" cy="8682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47E09360-8818-2947-A18B-D1DC18F65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10971" y="3667930"/>
                <a:ext cx="613937" cy="62296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56D6E7D-9E53-8D4E-B7A9-C553916003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70203" y="3968218"/>
              <a:ext cx="965106" cy="951083"/>
            </a:xfrm>
            <a:prstGeom prst="rect">
              <a:avLst/>
            </a:prstGeom>
          </p:spPr>
        </p:pic>
        <p:pic>
          <p:nvPicPr>
            <p:cNvPr id="12" name="Picture 2" descr="Indonesian Air Force">
              <a:hlinkClick r:id="rId7" tooltip="Indonesian Air Force"/>
              <a:extLst>
                <a:ext uri="{FF2B5EF4-FFF2-40B4-BE49-F238E27FC236}">
                  <a16:creationId xmlns:a16="http://schemas.microsoft.com/office/drawing/2014/main" xmlns="" id="{CE59823F-413F-F041-82A1-7A5DA5AAF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3325" y="4169886"/>
              <a:ext cx="547748" cy="547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BE4170C-47B5-2245-BF4D-7B42A9D1A5F2}"/>
                </a:ext>
              </a:extLst>
            </p:cNvPr>
            <p:cNvSpPr txBox="1"/>
            <p:nvPr/>
          </p:nvSpPr>
          <p:spPr>
            <a:xfrm>
              <a:off x="10433108" y="4926687"/>
              <a:ext cx="4988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>
                  <a:solidFill>
                    <a:schemeClr val="accent2"/>
                  </a:solidFill>
                  <a:latin typeface="HelveticaNeueLT Std Cn" panose="020B0604020202020204" pitchFamily="34" charset="77"/>
                </a:rPr>
                <a:t>PT RNI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C88791B-2CF9-A147-BB2B-EF7FDB91D5FC}"/>
                </a:ext>
              </a:extLst>
            </p:cNvPr>
            <p:cNvSpPr txBox="1"/>
            <p:nvPr/>
          </p:nvSpPr>
          <p:spPr>
            <a:xfrm>
              <a:off x="11206420" y="4921366"/>
              <a:ext cx="64322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>
                  <a:solidFill>
                    <a:schemeClr val="accent2"/>
                  </a:solidFill>
                  <a:latin typeface="HelveticaNeueLT Std Cn" panose="020B0604020202020204" pitchFamily="34" charset="77"/>
                </a:rPr>
                <a:t>TNI AU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9E4FC05-5D40-1E49-ADA6-7DA0DD8079F1}"/>
                </a:ext>
              </a:extLst>
            </p:cNvPr>
            <p:cNvGrpSpPr/>
            <p:nvPr/>
          </p:nvGrpSpPr>
          <p:grpSpPr>
            <a:xfrm>
              <a:off x="203498" y="5144327"/>
              <a:ext cx="1161629" cy="993224"/>
              <a:chOff x="205654" y="5379598"/>
              <a:chExt cx="1161629" cy="993224"/>
            </a:xfrm>
          </p:grpSpPr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xmlns="" id="{8662CE6F-11D9-D040-8C97-A29FACFF2D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654" y="5379598"/>
                <a:ext cx="1161629" cy="951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D9832B4-E909-1347-8A49-14DA4C24C54F}"/>
                  </a:ext>
                </a:extLst>
              </p:cNvPr>
              <p:cNvSpPr txBox="1"/>
              <p:nvPr/>
            </p:nvSpPr>
            <p:spPr>
              <a:xfrm>
                <a:off x="312301" y="6188156"/>
                <a:ext cx="990977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b="1">
                    <a:solidFill>
                      <a:schemeClr val="accent2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PERTAMINA BINA MEDIKA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F1AA6CA-DE7D-AB40-9B6B-CA008A4C6C45}"/>
                </a:ext>
              </a:extLst>
            </p:cNvPr>
            <p:cNvSpPr txBox="1"/>
            <p:nvPr/>
          </p:nvSpPr>
          <p:spPr>
            <a:xfrm>
              <a:off x="1517935" y="5939718"/>
              <a:ext cx="4988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>
                  <a:solidFill>
                    <a:schemeClr val="accent2"/>
                  </a:solidFill>
                  <a:latin typeface="HelveticaNeueLT Std Cn" panose="020B0604020202020204" pitchFamily="34" charset="77"/>
                </a:rPr>
                <a:t>P2TEL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94200FD-420B-E641-B3A2-14923E8AC96A}"/>
                </a:ext>
              </a:extLst>
            </p:cNvPr>
            <p:cNvSpPr txBox="1"/>
            <p:nvPr/>
          </p:nvSpPr>
          <p:spPr>
            <a:xfrm>
              <a:off x="2343628" y="5939718"/>
              <a:ext cx="83962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>
                  <a:solidFill>
                    <a:schemeClr val="accent2"/>
                  </a:solidFill>
                  <a:latin typeface="HelveticaNeueLT Std Cn" panose="020B0604020202020204" pitchFamily="34" charset="77"/>
                </a:rPr>
                <a:t>DPPK JIWASRAYA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BA5F553-8E89-AA41-837F-437EE9D1C36B}"/>
                </a:ext>
              </a:extLst>
            </p:cNvPr>
            <p:cNvSpPr txBox="1"/>
            <p:nvPr/>
          </p:nvSpPr>
          <p:spPr>
            <a:xfrm>
              <a:off x="3320447" y="5939718"/>
              <a:ext cx="8396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>
                  <a:solidFill>
                    <a:schemeClr val="accent2"/>
                  </a:solidFill>
                  <a:latin typeface="HelveticaNeueLT Std Cn" panose="020B0604020202020204" pitchFamily="34" charset="77"/>
                </a:rPr>
                <a:t>DANA PENSIUN KRAKATAU STEEL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CA19C91-181E-CE44-B92B-657BC3C6D58C}"/>
                </a:ext>
              </a:extLst>
            </p:cNvPr>
            <p:cNvSpPr txBox="1"/>
            <p:nvPr/>
          </p:nvSpPr>
          <p:spPr>
            <a:xfrm>
              <a:off x="4265763" y="5939718"/>
              <a:ext cx="8396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>
                  <a:solidFill>
                    <a:schemeClr val="accent2"/>
                  </a:solidFill>
                  <a:latin typeface="HelveticaNeueLT Std Cn" panose="020B0604020202020204" pitchFamily="34" charset="77"/>
                </a:rPr>
                <a:t>DANA PENSIUN PUSRI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7C11810-F0DC-CA43-AB57-1A5F263B9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2820" y="5351817"/>
              <a:ext cx="649477" cy="64947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96B4BEDB-D59C-A148-A5F7-97CCF22A1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0368" y="5425518"/>
              <a:ext cx="957609" cy="539806"/>
            </a:xfrm>
            <a:prstGeom prst="rect">
              <a:avLst/>
            </a:prstGeom>
          </p:spPr>
        </p:pic>
        <p:pic>
          <p:nvPicPr>
            <p:cNvPr id="34" name="Picture 33" descr="Text&#10;&#10;Description automatically generated with medium confidence">
              <a:extLst>
                <a:ext uri="{FF2B5EF4-FFF2-40B4-BE49-F238E27FC236}">
                  <a16:creationId xmlns:a16="http://schemas.microsoft.com/office/drawing/2014/main" xmlns="" id="{5240CB81-D7D5-374B-BD36-A2C509017B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7551" y="5548755"/>
              <a:ext cx="842518" cy="30777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FB279656-C901-EA4E-AAF9-60A6C32C6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3447" y="5455949"/>
              <a:ext cx="444253" cy="444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1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4892</TotalTime>
  <Words>1011</Words>
  <Application>Microsoft Office PowerPoint</Application>
  <PresentationFormat>Custom</PresentationFormat>
  <Paragraphs>157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Menuju Hidup Lebih Berarti</vt:lpstr>
      <vt:lpstr>PowerPoint Presentation</vt:lpstr>
      <vt:lpstr>Rekam Jejak Kami</vt:lpstr>
      <vt:lpstr>Visi &amp; Misi</vt:lpstr>
      <vt:lpstr>Profil Bank BTPN</vt:lpstr>
      <vt:lpstr>Penghargaan</vt:lpstr>
      <vt:lpstr>Penghargaan</vt:lpstr>
      <vt:lpstr>Pelayanan di Bank BTPN</vt:lpstr>
      <vt:lpstr>Mitra Bank BTPN</vt:lpstr>
      <vt:lpstr>PowerPoint Presentation</vt:lpstr>
      <vt:lpstr>Produk Tabungan</vt:lpstr>
      <vt:lpstr>Kartu Kredit</vt:lpstr>
      <vt:lpstr>PowerPoint Presentation</vt:lpstr>
      <vt:lpstr>Produk Tabungan</vt:lpstr>
      <vt:lpstr>Produk Kredit</vt:lpstr>
      <vt:lpstr>TERIMA KASIH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Sulung Subekti</cp:lastModifiedBy>
  <cp:revision>777</cp:revision>
  <dcterms:created xsi:type="dcterms:W3CDTF">2019-02-07T04:50:32Z</dcterms:created>
  <dcterms:modified xsi:type="dcterms:W3CDTF">2024-06-19T06:49:15Z</dcterms:modified>
</cp:coreProperties>
</file>